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XGD70qQ2U+tp/+EhBnxOx6smC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CBB338-129E-454F-861E-80A7CFAAD588}">
  <a:tblStyle styleId="{8ACBB338-129E-454F-861E-80A7CFAAD588}"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65d07fe13_13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65d07fe13_13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e65d07fe13_13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6557b25a8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e6557b25a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557b25a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557b25a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e6557b25a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557b25a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557b25a8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e6557b25a8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24"/>
          <p:cNvSpPr/>
          <p:nvPr/>
        </p:nvSpPr>
        <p:spPr>
          <a:xfrm>
            <a:off x="0" y="0"/>
            <a:ext cx="12192000" cy="1562266"/>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EEE 416 – Microprocessor and Embedded Systems Laboratory</a:t>
            </a:r>
            <a:endParaRPr/>
          </a:p>
          <a:p>
            <a:pPr indent="0" lvl="0" marL="0" marR="0" rtl="0" algn="ctr">
              <a:lnSpc>
                <a:spcPct val="10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Jan 2020 Level-4 Term-I Section A</a:t>
            </a:r>
            <a:endParaRPr/>
          </a:p>
          <a:p>
            <a:pPr indent="0" lvl="0" marL="0" marR="0" rtl="0" algn="ctr">
              <a:spcBef>
                <a:spcPts val="0"/>
              </a:spcBef>
              <a:spcAft>
                <a:spcPts val="0"/>
              </a:spcAft>
              <a:buNone/>
            </a:pPr>
            <a:r>
              <a:rPr b="0" i="0" lang="en-US" sz="3600" u="none" cap="none" strike="noStrike">
                <a:solidFill>
                  <a:schemeClr val="lt1"/>
                </a:solidFill>
                <a:latin typeface="Arial"/>
                <a:ea typeface="Arial"/>
                <a:cs typeface="Arial"/>
                <a:sym typeface="Arial"/>
              </a:rPr>
              <a:t>Final Project Demonstration</a:t>
            </a:r>
            <a:endParaRPr/>
          </a:p>
        </p:txBody>
      </p:sp>
      <p:sp>
        <p:nvSpPr>
          <p:cNvPr id="24" name="Google Shape;24;p24"/>
          <p:cNvSpPr/>
          <p:nvPr/>
        </p:nvSpPr>
        <p:spPr>
          <a:xfrm>
            <a:off x="0" y="6068295"/>
            <a:ext cx="12192000" cy="789709"/>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2676525" marR="0" rtl="0" algn="l">
              <a:spcBef>
                <a:spcPts val="0"/>
              </a:spcBef>
              <a:spcAft>
                <a:spcPts val="0"/>
              </a:spcAft>
              <a:buNone/>
            </a:pPr>
            <a:r>
              <a:rPr b="0" i="0" lang="en-US" sz="2400" u="none" cap="none" strike="noStrike">
                <a:solidFill>
                  <a:schemeClr val="lt1"/>
                </a:solidFill>
                <a:latin typeface="Arial"/>
                <a:ea typeface="Arial"/>
                <a:cs typeface="Arial"/>
                <a:sym typeface="Arial"/>
              </a:rPr>
              <a:t>Department of Electrical and Electronics Engineering</a:t>
            </a:r>
            <a:endParaRPr/>
          </a:p>
          <a:p>
            <a:pPr indent="0" lvl="0" marL="2676525" marR="0" rtl="0" algn="l">
              <a:spcBef>
                <a:spcPts val="0"/>
              </a:spcBef>
              <a:spcAft>
                <a:spcPts val="0"/>
              </a:spcAft>
              <a:buNone/>
            </a:pPr>
            <a:r>
              <a:rPr b="0" i="0" lang="en-US" sz="2400" u="none" cap="none" strike="noStrike">
                <a:solidFill>
                  <a:schemeClr val="lt1"/>
                </a:solidFill>
                <a:latin typeface="Arial"/>
                <a:ea typeface="Arial"/>
                <a:cs typeface="Arial"/>
                <a:sym typeface="Arial"/>
              </a:rPr>
              <a:t>Bangladesh University of Engineering and Technology</a:t>
            </a:r>
            <a:endParaRPr/>
          </a:p>
        </p:txBody>
      </p:sp>
      <p:pic>
        <p:nvPicPr>
          <p:cNvPr id="25" name="Google Shape;25;p24"/>
          <p:cNvPicPr preferRelativeResize="0"/>
          <p:nvPr/>
        </p:nvPicPr>
        <p:blipFill rotWithShape="1">
          <a:blip r:embed="rId2">
            <a:alphaModFix/>
          </a:blip>
          <a:srcRect b="0" l="0" r="84048" t="0"/>
          <a:stretch/>
        </p:blipFill>
        <p:spPr>
          <a:xfrm>
            <a:off x="1828800" y="6123437"/>
            <a:ext cx="793630" cy="7345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3"/>
          <p:cNvSpPr/>
          <p:nvPr/>
        </p:nvSpPr>
        <p:spPr>
          <a:xfrm>
            <a:off x="51125" y="6457189"/>
            <a:ext cx="12192000" cy="413168"/>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6" name="Google Shape;16;p23"/>
          <p:cNvPicPr preferRelativeResize="0"/>
          <p:nvPr/>
        </p:nvPicPr>
        <p:blipFill rotWithShape="1">
          <a:blip r:embed="rId1">
            <a:alphaModFix/>
          </a:blip>
          <a:srcRect b="0" l="0" r="84048" t="0"/>
          <a:stretch/>
        </p:blipFill>
        <p:spPr>
          <a:xfrm>
            <a:off x="51127" y="6457193"/>
            <a:ext cx="381361" cy="3529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26.jpg"/><Relationship Id="rId5" Type="http://schemas.openxmlformats.org/officeDocument/2006/relationships/image" Target="../media/image4.jpg"/><Relationship Id="rId6" Type="http://schemas.openxmlformats.org/officeDocument/2006/relationships/image" Target="../media/image10.jpg"/><Relationship Id="rId7"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eb.microsoftstream.com/video/1f505a3d-c1e3-4dee-9447-57fbf539034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st.com/en/microcontrollers-microprocessors/stm32f103c6.html" TargetMode="External"/><Relationship Id="rId4" Type="http://schemas.openxmlformats.org/officeDocument/2006/relationships/hyperlink" Target="https://www.st.com/en/development-tools/stm32cubeide.html" TargetMode="External"/><Relationship Id="rId5" Type="http://schemas.openxmlformats.org/officeDocument/2006/relationships/hyperlink" Target="https://stackoverflow.com/questions/41630271/how-to-convert-reading-adc-value-to-float?fbclid=IwAR2bxq5miHmP3fYutbqnkZHJlccdv4gmRBWsFUkh2N2bbTyw_ajumBJeju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eb.microsoftstream.com/video/1f505a3d-c1e3-4dee-9447-57fbf539034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BUILD &amp; CODE: Elegoo Arduino starter kit servo, LED, and ..." id="93" name="Google Shape;93;p1"/>
          <p:cNvPicPr preferRelativeResize="0"/>
          <p:nvPr/>
        </p:nvPicPr>
        <p:blipFill rotWithShape="1">
          <a:blip r:embed="rId3">
            <a:alphaModFix amt="20000"/>
          </a:blip>
          <a:srcRect b="11426" l="0" r="0" t="22133"/>
          <a:stretch/>
        </p:blipFill>
        <p:spPr>
          <a:xfrm>
            <a:off x="-3354" y="1517220"/>
            <a:ext cx="12188825" cy="4566085"/>
          </a:xfrm>
          <a:prstGeom prst="rect">
            <a:avLst/>
          </a:prstGeom>
          <a:noFill/>
          <a:ln>
            <a:noFill/>
          </a:ln>
        </p:spPr>
      </p:pic>
      <p:sp>
        <p:nvSpPr>
          <p:cNvPr id="94" name="Google Shape;94;p1"/>
          <p:cNvSpPr txBox="1"/>
          <p:nvPr>
            <p:ph type="ctrTitle"/>
          </p:nvPr>
        </p:nvSpPr>
        <p:spPr>
          <a:xfrm>
            <a:off x="1771950" y="2211375"/>
            <a:ext cx="9068700" cy="1768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990"/>
              <a:buFont typeface="Arial"/>
              <a:buNone/>
            </a:pPr>
            <a:r>
              <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990"/>
              <a:buFont typeface="Arial"/>
              <a:buNone/>
            </a:pPr>
            <a:r>
              <a:rPr b="1" lang="en-US" sz="3675">
                <a:latin typeface="Times New Roman"/>
                <a:ea typeface="Times New Roman"/>
                <a:cs typeface="Times New Roman"/>
                <a:sym typeface="Times New Roman"/>
              </a:rPr>
              <a:t>Microcontroller Based Digital Over Voltage Protection System for Industrial Loads</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1"/>
              <a:buFont typeface="Arial"/>
              <a:buNone/>
            </a:pPr>
            <a:r>
              <a:t/>
            </a:r>
            <a:endParaRPr b="1" sz="5060"/>
          </a:p>
        </p:txBody>
      </p:sp>
      <p:sp>
        <p:nvSpPr>
          <p:cNvPr id="95" name="Google Shape;95;p1"/>
          <p:cNvSpPr txBox="1"/>
          <p:nvPr>
            <p:ph idx="1" type="subTitle"/>
          </p:nvPr>
        </p:nvSpPr>
        <p:spPr>
          <a:xfrm>
            <a:off x="1491182" y="5326165"/>
            <a:ext cx="2350475" cy="88543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200"/>
              <a:buNone/>
            </a:pPr>
            <a:r>
              <a:rPr lang="en-US" sz="1200"/>
              <a:t>Zulqarnain Bin Ashraf</a:t>
            </a:r>
            <a:endParaRPr/>
          </a:p>
          <a:p>
            <a:pPr indent="0" lvl="0" marL="0" rtl="0" algn="ctr">
              <a:lnSpc>
                <a:spcPct val="90000"/>
              </a:lnSpc>
              <a:spcBef>
                <a:spcPts val="1000"/>
              </a:spcBef>
              <a:spcAft>
                <a:spcPts val="0"/>
              </a:spcAft>
              <a:buClr>
                <a:schemeClr val="dk1"/>
              </a:buClr>
              <a:buSzPts val="2001"/>
              <a:buNone/>
            </a:pPr>
            <a:r>
              <a:rPr lang="en-US" sz="2001"/>
              <a:t>1606153</a:t>
            </a:r>
            <a:endParaRPr/>
          </a:p>
        </p:txBody>
      </p:sp>
      <p:sp>
        <p:nvSpPr>
          <p:cNvPr id="96" name="Google Shape;96;p1"/>
          <p:cNvSpPr txBox="1"/>
          <p:nvPr>
            <p:ph idx="12" type="sldNum"/>
          </p:nvPr>
        </p:nvSpPr>
        <p:spPr>
          <a:xfrm>
            <a:off x="8606926" y="5631180"/>
            <a:ext cx="2111881" cy="228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 name="Google Shape;97;p1"/>
          <p:cNvPicPr preferRelativeResize="0"/>
          <p:nvPr/>
        </p:nvPicPr>
        <p:blipFill rotWithShape="1">
          <a:blip r:embed="rId4">
            <a:alphaModFix/>
          </a:blip>
          <a:srcRect b="1333" l="0" r="0" t="1323"/>
          <a:stretch/>
        </p:blipFill>
        <p:spPr>
          <a:xfrm>
            <a:off x="2005825" y="3982707"/>
            <a:ext cx="1343462" cy="1343462"/>
          </a:xfrm>
          <a:prstGeom prst="rect">
            <a:avLst/>
          </a:prstGeom>
          <a:noFill/>
          <a:ln>
            <a:noFill/>
          </a:ln>
        </p:spPr>
      </p:pic>
      <p:sp>
        <p:nvSpPr>
          <p:cNvPr id="98" name="Google Shape;98;p1"/>
          <p:cNvSpPr txBox="1"/>
          <p:nvPr/>
        </p:nvSpPr>
        <p:spPr>
          <a:xfrm>
            <a:off x="3863904" y="5333252"/>
            <a:ext cx="2350500" cy="8853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Md. Abrar Istiak</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155</a:t>
            </a:r>
            <a:endParaRPr b="0" i="0" sz="2001" u="none" cap="none" strike="noStrike">
              <a:solidFill>
                <a:schemeClr val="dk1"/>
              </a:solidFill>
              <a:latin typeface="Arial"/>
              <a:ea typeface="Arial"/>
              <a:cs typeface="Arial"/>
              <a:sym typeface="Arial"/>
            </a:endParaRPr>
          </a:p>
        </p:txBody>
      </p:sp>
      <p:sp>
        <p:nvSpPr>
          <p:cNvPr id="99" name="Google Shape;99;p1"/>
          <p:cNvSpPr txBox="1"/>
          <p:nvPr/>
        </p:nvSpPr>
        <p:spPr>
          <a:xfrm>
            <a:off x="6117116" y="5333200"/>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Mortuza Minhaj Chowdhury</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157</a:t>
            </a:r>
            <a:endParaRPr b="0" i="0" sz="2001" u="none" cap="none" strike="noStrike">
              <a:solidFill>
                <a:schemeClr val="dk1"/>
              </a:solidFill>
              <a:latin typeface="Arial"/>
              <a:ea typeface="Arial"/>
              <a:cs typeface="Arial"/>
              <a:sym typeface="Arial"/>
            </a:endParaRPr>
          </a:p>
        </p:txBody>
      </p:sp>
      <p:sp>
        <p:nvSpPr>
          <p:cNvPr id="100" name="Google Shape;100;p1"/>
          <p:cNvSpPr txBox="1"/>
          <p:nvPr/>
        </p:nvSpPr>
        <p:spPr>
          <a:xfrm>
            <a:off x="8490057" y="5323751"/>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Rafid Umayer Murshed</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186</a:t>
            </a:r>
            <a:endParaRPr b="0" i="0" sz="2001" u="none" cap="none" strike="noStrike">
              <a:solidFill>
                <a:schemeClr val="dk1"/>
              </a:solidFill>
              <a:latin typeface="Arial"/>
              <a:ea typeface="Arial"/>
              <a:cs typeface="Arial"/>
              <a:sym typeface="Arial"/>
            </a:endParaRPr>
          </a:p>
        </p:txBody>
      </p:sp>
      <p:pic>
        <p:nvPicPr>
          <p:cNvPr id="101" name="Google Shape;101;p1"/>
          <p:cNvPicPr preferRelativeResize="0"/>
          <p:nvPr/>
        </p:nvPicPr>
        <p:blipFill rotWithShape="1">
          <a:blip r:embed="rId5">
            <a:alphaModFix/>
          </a:blip>
          <a:srcRect b="12495" l="0" r="0" t="12502"/>
          <a:stretch/>
        </p:blipFill>
        <p:spPr>
          <a:xfrm>
            <a:off x="9004700" y="3980293"/>
            <a:ext cx="1343462" cy="1343462"/>
          </a:xfrm>
          <a:prstGeom prst="rect">
            <a:avLst/>
          </a:prstGeom>
          <a:noFill/>
          <a:ln>
            <a:noFill/>
          </a:ln>
        </p:spPr>
      </p:pic>
      <p:sp>
        <p:nvSpPr>
          <p:cNvPr id="102" name="Google Shape;102;p1"/>
          <p:cNvSpPr txBox="1"/>
          <p:nvPr/>
        </p:nvSpPr>
        <p:spPr>
          <a:xfrm>
            <a:off x="4884535" y="3554820"/>
            <a:ext cx="3033537"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600"/>
              <a:buFont typeface="Arial"/>
              <a:buNone/>
            </a:pPr>
            <a:r>
              <a:rPr b="0" i="0" lang="en-US" sz="1600" u="none" cap="small" strike="noStrike">
                <a:solidFill>
                  <a:schemeClr val="dk1"/>
                </a:solidFill>
                <a:latin typeface="Arial"/>
                <a:ea typeface="Arial"/>
                <a:cs typeface="Arial"/>
                <a:sym typeface="Arial"/>
              </a:rPr>
              <a:t>Submitted by – Group </a:t>
            </a:r>
            <a:r>
              <a:rPr lang="en-US" sz="1600" cap="small">
                <a:solidFill>
                  <a:schemeClr val="dk1"/>
                </a:solidFill>
              </a:rPr>
              <a:t>P.10</a:t>
            </a:r>
            <a:endParaRPr b="0" i="0" sz="2800" u="none" cap="small" strike="noStrike">
              <a:solidFill>
                <a:schemeClr val="dk1"/>
              </a:solidFill>
              <a:latin typeface="Arial"/>
              <a:ea typeface="Arial"/>
              <a:cs typeface="Arial"/>
              <a:sym typeface="Arial"/>
            </a:endParaRPr>
          </a:p>
        </p:txBody>
      </p:sp>
      <p:pic>
        <p:nvPicPr>
          <p:cNvPr id="103" name="Google Shape;103;p1"/>
          <p:cNvPicPr preferRelativeResize="0"/>
          <p:nvPr/>
        </p:nvPicPr>
        <p:blipFill>
          <a:blip r:embed="rId6">
            <a:alphaModFix/>
          </a:blip>
          <a:stretch>
            <a:fillRect/>
          </a:stretch>
        </p:blipFill>
        <p:spPr>
          <a:xfrm>
            <a:off x="4367423" y="3945814"/>
            <a:ext cx="1343475" cy="1431335"/>
          </a:xfrm>
          <a:prstGeom prst="rect">
            <a:avLst/>
          </a:prstGeom>
          <a:noFill/>
          <a:ln>
            <a:noFill/>
          </a:ln>
        </p:spPr>
      </p:pic>
      <p:pic>
        <p:nvPicPr>
          <p:cNvPr id="104" name="Google Shape;104;p1"/>
          <p:cNvPicPr preferRelativeResize="0"/>
          <p:nvPr/>
        </p:nvPicPr>
        <p:blipFill>
          <a:blip r:embed="rId7">
            <a:alphaModFix/>
          </a:blip>
          <a:stretch>
            <a:fillRect/>
          </a:stretch>
        </p:blipFill>
        <p:spPr>
          <a:xfrm>
            <a:off x="6748468" y="3980275"/>
            <a:ext cx="1049582" cy="134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7"/>
          <p:cNvSpPr txBox="1"/>
          <p:nvPr>
            <p:ph type="title"/>
          </p:nvPr>
        </p:nvSpPr>
        <p:spPr>
          <a:xfrm>
            <a:off x="0" y="-15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Simulation</a:t>
            </a:r>
            <a:endParaRPr b="1">
              <a:latin typeface="Times New Roman"/>
              <a:ea typeface="Times New Roman"/>
              <a:cs typeface="Times New Roman"/>
              <a:sym typeface="Times New Roman"/>
            </a:endParaRPr>
          </a:p>
        </p:txBody>
      </p:sp>
      <p:sp>
        <p:nvSpPr>
          <p:cNvPr id="211" name="Google Shape;211;p7"/>
          <p:cNvSpPr txBox="1"/>
          <p:nvPr>
            <p:ph idx="1" type="body"/>
          </p:nvPr>
        </p:nvSpPr>
        <p:spPr>
          <a:xfrm>
            <a:off x="497975" y="1665350"/>
            <a:ext cx="10515600" cy="435120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a:t>See simulation in full video from 4:13 - 6:24 min</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rPr lang="en-US"/>
              <a:t>Link: </a:t>
            </a:r>
            <a:r>
              <a:rPr lang="en-US" u="sng">
                <a:solidFill>
                  <a:schemeClr val="hlink"/>
                </a:solidFill>
                <a:hlinkClick r:id="rId3"/>
              </a:rPr>
              <a:t>https://web.microsoftstream.com/video/1f505a3d-c1e3-4dee-9447-57fbf539034e</a:t>
            </a:r>
            <a:r>
              <a:rPr lang="en-US"/>
              <a:t> </a:t>
            </a:r>
            <a:endParaRPr/>
          </a:p>
        </p:txBody>
      </p:sp>
      <p:sp>
        <p:nvSpPr>
          <p:cNvPr id="212" name="Google Shape;21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13" name="Google Shape;21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14" name="Google Shape;21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txBox="1"/>
          <p:nvPr>
            <p:ph type="title"/>
          </p:nvPr>
        </p:nvSpPr>
        <p:spPr>
          <a:xfrm>
            <a:off x="46150" y="-8075"/>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PCB Layout and 3d rendering</a:t>
            </a:r>
            <a:endParaRPr b="1">
              <a:latin typeface="Times New Roman"/>
              <a:ea typeface="Times New Roman"/>
              <a:cs typeface="Times New Roman"/>
              <a:sym typeface="Times New Roman"/>
            </a:endParaRPr>
          </a:p>
        </p:txBody>
      </p:sp>
      <p:sp>
        <p:nvSpPr>
          <p:cNvPr id="220" name="Google Shape;220;p8"/>
          <p:cNvSpPr txBox="1"/>
          <p:nvPr>
            <p:ph idx="10" type="dt"/>
          </p:nvPr>
        </p:nvSpPr>
        <p:spPr>
          <a:xfrm>
            <a:off x="46149" y="606268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(2021) – Final Project Group C1</a:t>
            </a:r>
            <a:endParaRPr/>
          </a:p>
        </p:txBody>
      </p:sp>
      <p:sp>
        <p:nvSpPr>
          <p:cNvPr id="221" name="Google Shape;22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22" name="Google Shape;22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3" name="Google Shape;223;p8"/>
          <p:cNvPicPr preferRelativeResize="0"/>
          <p:nvPr/>
        </p:nvPicPr>
        <p:blipFill rotWithShape="1">
          <a:blip r:embed="rId3">
            <a:alphaModFix/>
          </a:blip>
          <a:srcRect b="0" l="0" r="0" t="0"/>
          <a:stretch/>
        </p:blipFill>
        <p:spPr>
          <a:xfrm>
            <a:off x="46148" y="1416676"/>
            <a:ext cx="5710707" cy="3979572"/>
          </a:xfrm>
          <a:prstGeom prst="rect">
            <a:avLst/>
          </a:prstGeom>
          <a:noFill/>
          <a:ln>
            <a:noFill/>
          </a:ln>
        </p:spPr>
      </p:pic>
      <p:pic>
        <p:nvPicPr>
          <p:cNvPr id="224" name="Google Shape;224;p8"/>
          <p:cNvPicPr preferRelativeResize="0"/>
          <p:nvPr/>
        </p:nvPicPr>
        <p:blipFill rotWithShape="1">
          <a:blip r:embed="rId4">
            <a:alphaModFix/>
          </a:blip>
          <a:srcRect b="0" l="0" r="0" t="0"/>
          <a:stretch/>
        </p:blipFill>
        <p:spPr>
          <a:xfrm>
            <a:off x="5756856" y="1416676"/>
            <a:ext cx="6459012" cy="3979572"/>
          </a:xfrm>
          <a:prstGeom prst="rect">
            <a:avLst/>
          </a:prstGeom>
          <a:noFill/>
          <a:ln>
            <a:noFill/>
          </a:ln>
        </p:spPr>
      </p:pic>
      <p:sp>
        <p:nvSpPr>
          <p:cNvPr id="225" name="Google Shape;225;p8"/>
          <p:cNvSpPr txBox="1"/>
          <p:nvPr/>
        </p:nvSpPr>
        <p:spPr>
          <a:xfrm>
            <a:off x="2034863" y="5495304"/>
            <a:ext cx="13731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PCB Layout</a:t>
            </a:r>
            <a:endParaRPr b="1" sz="2000">
              <a:solidFill>
                <a:schemeClr val="dk1"/>
              </a:solidFill>
              <a:latin typeface="Arial"/>
              <a:ea typeface="Arial"/>
              <a:cs typeface="Arial"/>
              <a:sym typeface="Arial"/>
            </a:endParaRPr>
          </a:p>
        </p:txBody>
      </p:sp>
      <p:sp>
        <p:nvSpPr>
          <p:cNvPr id="226" name="Google Shape;226;p8"/>
          <p:cNvSpPr txBox="1"/>
          <p:nvPr/>
        </p:nvSpPr>
        <p:spPr>
          <a:xfrm>
            <a:off x="8124551" y="5496520"/>
            <a:ext cx="130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3D Render</a:t>
            </a:r>
            <a:endParaRPr b="1" sz="20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0"/>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Photo Gallery</a:t>
            </a:r>
            <a:endParaRPr b="1"/>
          </a:p>
        </p:txBody>
      </p:sp>
      <p:sp>
        <p:nvSpPr>
          <p:cNvPr id="232" name="Google Shape;23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33" name="Google Shape;23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34" name="Google Shape;23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5" name="Google Shape;235;p10"/>
          <p:cNvPicPr preferRelativeResize="0"/>
          <p:nvPr/>
        </p:nvPicPr>
        <p:blipFill>
          <a:blip r:embed="rId3">
            <a:alphaModFix/>
          </a:blip>
          <a:stretch>
            <a:fillRect/>
          </a:stretch>
        </p:blipFill>
        <p:spPr>
          <a:xfrm>
            <a:off x="0" y="1243013"/>
            <a:ext cx="5895976" cy="4371975"/>
          </a:xfrm>
          <a:prstGeom prst="rect">
            <a:avLst/>
          </a:prstGeom>
          <a:noFill/>
          <a:ln>
            <a:noFill/>
          </a:ln>
        </p:spPr>
      </p:pic>
      <p:pic>
        <p:nvPicPr>
          <p:cNvPr id="236" name="Google Shape;236;p10"/>
          <p:cNvPicPr preferRelativeResize="0"/>
          <p:nvPr/>
        </p:nvPicPr>
        <p:blipFill>
          <a:blip r:embed="rId4">
            <a:alphaModFix/>
          </a:blip>
          <a:stretch>
            <a:fillRect/>
          </a:stretch>
        </p:blipFill>
        <p:spPr>
          <a:xfrm>
            <a:off x="6030500" y="1295925"/>
            <a:ext cx="6161500" cy="4266150"/>
          </a:xfrm>
          <a:prstGeom prst="rect">
            <a:avLst/>
          </a:prstGeom>
          <a:noFill/>
          <a:ln>
            <a:noFill/>
          </a:ln>
        </p:spPr>
      </p:pic>
      <p:sp>
        <p:nvSpPr>
          <p:cNvPr id="237" name="Google Shape;237;p10"/>
          <p:cNvSpPr txBox="1"/>
          <p:nvPr/>
        </p:nvSpPr>
        <p:spPr>
          <a:xfrm>
            <a:off x="931125" y="5762475"/>
            <a:ext cx="349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                   Bottom Layer</a:t>
            </a:r>
            <a:endParaRPr b="1" sz="1700"/>
          </a:p>
        </p:txBody>
      </p:sp>
      <p:sp>
        <p:nvSpPr>
          <p:cNvPr id="238" name="Google Shape;238;p10"/>
          <p:cNvSpPr txBox="1"/>
          <p:nvPr/>
        </p:nvSpPr>
        <p:spPr>
          <a:xfrm>
            <a:off x="7023900" y="5736013"/>
            <a:ext cx="349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                   Top Layer</a:t>
            </a:r>
            <a:endParaRPr b="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0" y="4525"/>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Future Outlook</a:t>
            </a:r>
            <a:endParaRPr b="1"/>
          </a:p>
        </p:txBody>
      </p:sp>
      <p:sp>
        <p:nvSpPr>
          <p:cNvPr id="244" name="Google Shape;244;p11"/>
          <p:cNvSpPr txBox="1"/>
          <p:nvPr>
            <p:ph idx="1" type="body"/>
          </p:nvPr>
        </p:nvSpPr>
        <p:spPr>
          <a:xfrm>
            <a:off x="464712" y="1667546"/>
            <a:ext cx="10515600" cy="4351338"/>
          </a:xfrm>
          <a:prstGeom prst="rect">
            <a:avLst/>
          </a:prstGeom>
          <a:noFill/>
          <a:ln>
            <a:noFill/>
          </a:ln>
        </p:spPr>
        <p:txBody>
          <a:bodyPr anchorCtr="0" anchor="t" bIns="45700" lIns="91425" spcFirstLastPara="1" rIns="91425" wrap="square" tIns="45700">
            <a:normAutofit/>
          </a:bodyPr>
          <a:lstStyle/>
          <a:p>
            <a:pPr indent="-412750" lvl="0" marL="457200" rtl="0" algn="l">
              <a:lnSpc>
                <a:spcPct val="90000"/>
              </a:lnSpc>
              <a:spcBef>
                <a:spcPts val="0"/>
              </a:spcBef>
              <a:spcAft>
                <a:spcPts val="0"/>
              </a:spcAft>
              <a:buSzPts val="2900"/>
              <a:buAutoNum type="arabicPeriod"/>
            </a:pPr>
            <a:r>
              <a:rPr lang="en-US" sz="2900"/>
              <a:t>Add option for </a:t>
            </a:r>
            <a:r>
              <a:rPr b="1" lang="en-US" sz="2900"/>
              <a:t>undervoltage</a:t>
            </a:r>
            <a:r>
              <a:rPr lang="en-US" sz="2900"/>
              <a:t> detection. Undervoltage also can cause damage to devices thus it will also shut down connection with other devices when experience undervoltage in main supply.</a:t>
            </a:r>
            <a:endParaRPr sz="2900"/>
          </a:p>
          <a:p>
            <a:pPr indent="-412750" lvl="0" marL="457200" rtl="0" algn="l">
              <a:lnSpc>
                <a:spcPct val="90000"/>
              </a:lnSpc>
              <a:spcBef>
                <a:spcPts val="0"/>
              </a:spcBef>
              <a:spcAft>
                <a:spcPts val="0"/>
              </a:spcAft>
              <a:buSzPts val="2900"/>
              <a:buAutoNum type="arabicPeriod"/>
            </a:pPr>
            <a:r>
              <a:rPr lang="en-US" sz="2900"/>
              <a:t>Add </a:t>
            </a:r>
            <a:r>
              <a:rPr b="1" lang="en-US" sz="2900"/>
              <a:t>more thresholds for multiple rated</a:t>
            </a:r>
            <a:r>
              <a:rPr lang="en-US" sz="2900"/>
              <a:t> load and devices.</a:t>
            </a:r>
            <a:endParaRPr sz="2900"/>
          </a:p>
          <a:p>
            <a:pPr indent="-412750" lvl="0" marL="457200" rtl="0" algn="l">
              <a:lnSpc>
                <a:spcPct val="90000"/>
              </a:lnSpc>
              <a:spcBef>
                <a:spcPts val="0"/>
              </a:spcBef>
              <a:spcAft>
                <a:spcPts val="0"/>
              </a:spcAft>
              <a:buSzPts val="2900"/>
              <a:buAutoNum type="arabicPeriod"/>
            </a:pPr>
            <a:r>
              <a:rPr lang="en-US" sz="2900"/>
              <a:t>Incorporate IoT for </a:t>
            </a:r>
            <a:r>
              <a:rPr b="1" lang="en-US" sz="2900"/>
              <a:t>home/ industry security</a:t>
            </a:r>
            <a:r>
              <a:rPr lang="en-US" sz="2900"/>
              <a:t> automation task. </a:t>
            </a:r>
            <a:endParaRPr sz="2900"/>
          </a:p>
          <a:p>
            <a:pPr indent="-412750" lvl="0" marL="457200" rtl="0" algn="l">
              <a:lnSpc>
                <a:spcPct val="90000"/>
              </a:lnSpc>
              <a:spcBef>
                <a:spcPts val="0"/>
              </a:spcBef>
              <a:spcAft>
                <a:spcPts val="0"/>
              </a:spcAft>
              <a:buSzPts val="2900"/>
              <a:buAutoNum type="arabicPeriod"/>
            </a:pPr>
            <a:r>
              <a:rPr lang="en-US" sz="2900"/>
              <a:t>Add </a:t>
            </a:r>
            <a:r>
              <a:rPr b="1" lang="en-US" sz="2900"/>
              <a:t>short circuit/ overcurrent</a:t>
            </a:r>
            <a:r>
              <a:rPr lang="en-US" sz="2900"/>
              <a:t> detection system. </a:t>
            </a:r>
            <a:endParaRPr sz="2900"/>
          </a:p>
          <a:p>
            <a:pPr indent="-50800" lvl="0" marL="228600" rtl="0" algn="l">
              <a:lnSpc>
                <a:spcPct val="90000"/>
              </a:lnSpc>
              <a:spcBef>
                <a:spcPts val="1000"/>
              </a:spcBef>
              <a:spcAft>
                <a:spcPts val="0"/>
              </a:spcAft>
              <a:buClr>
                <a:schemeClr val="dk1"/>
              </a:buClr>
              <a:buSzPts val="2800"/>
              <a:buNone/>
            </a:pPr>
            <a:r>
              <a:t/>
            </a:r>
            <a:endParaRPr sz="3000"/>
          </a:p>
        </p:txBody>
      </p:sp>
      <p:sp>
        <p:nvSpPr>
          <p:cNvPr id="245" name="Google Shape;24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46" name="Google Shape;24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47" name="Google Shape;24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Conclusion</a:t>
            </a:r>
            <a:endParaRPr b="1"/>
          </a:p>
        </p:txBody>
      </p:sp>
      <p:sp>
        <p:nvSpPr>
          <p:cNvPr id="253" name="Google Shape;25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54" name="Google Shape;25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55" name="Google Shape;25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6" name="Google Shape;256;p12"/>
          <p:cNvGrpSpPr/>
          <p:nvPr/>
        </p:nvGrpSpPr>
        <p:grpSpPr>
          <a:xfrm>
            <a:off x="1611568" y="1479000"/>
            <a:ext cx="9131884" cy="975576"/>
            <a:chOff x="2789785" y="880977"/>
            <a:chExt cx="5221800" cy="731700"/>
          </a:xfrm>
        </p:grpSpPr>
        <p:sp>
          <p:nvSpPr>
            <p:cNvPr id="257" name="Google Shape;257;p12"/>
            <p:cNvSpPr/>
            <p:nvPr/>
          </p:nvSpPr>
          <p:spPr>
            <a:xfrm>
              <a:off x="2789785" y="880977"/>
              <a:ext cx="5221800" cy="731700"/>
            </a:xfrm>
            <a:prstGeom prst="rect">
              <a:avLst/>
            </a:prstGeom>
            <a:solidFill>
              <a:srgbClr val="085631"/>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58" name="Google Shape;258;p12"/>
            <p:cNvSpPr txBox="1"/>
            <p:nvPr/>
          </p:nvSpPr>
          <p:spPr>
            <a:xfrm>
              <a:off x="2914389" y="965253"/>
              <a:ext cx="4765800" cy="5754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STM32 gives more precision and higher speed of operation rather than other microcontrollers.</a:t>
              </a:r>
              <a:endParaRPr b="1" sz="2000">
                <a:solidFill>
                  <a:srgbClr val="FFFFFF"/>
                </a:solidFill>
                <a:latin typeface="Roboto"/>
                <a:ea typeface="Roboto"/>
                <a:cs typeface="Roboto"/>
                <a:sym typeface="Roboto"/>
              </a:endParaRPr>
            </a:p>
          </p:txBody>
        </p:sp>
      </p:grpSp>
      <p:grpSp>
        <p:nvGrpSpPr>
          <p:cNvPr id="259" name="Google Shape;259;p12"/>
          <p:cNvGrpSpPr/>
          <p:nvPr/>
        </p:nvGrpSpPr>
        <p:grpSpPr>
          <a:xfrm>
            <a:off x="1611572" y="2658118"/>
            <a:ext cx="8499693" cy="975576"/>
            <a:chOff x="2789787" y="1765338"/>
            <a:chExt cx="4860300" cy="731700"/>
          </a:xfrm>
        </p:grpSpPr>
        <p:sp>
          <p:nvSpPr>
            <p:cNvPr id="260" name="Google Shape;260;p12"/>
            <p:cNvSpPr/>
            <p:nvPr/>
          </p:nvSpPr>
          <p:spPr>
            <a:xfrm>
              <a:off x="2789787" y="1765338"/>
              <a:ext cx="4860300" cy="731700"/>
            </a:xfrm>
            <a:prstGeom prst="rect">
              <a:avLst/>
            </a:prstGeom>
            <a:solidFill>
              <a:srgbClr val="0B7140"/>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1" name="Google Shape;261;p12"/>
            <p:cNvSpPr txBox="1"/>
            <p:nvPr/>
          </p:nvSpPr>
          <p:spPr>
            <a:xfrm>
              <a:off x="2914287" y="1965074"/>
              <a:ext cx="4373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Using the idea to our main circuit protection system, we can implement smart circuit protection system.</a:t>
              </a:r>
              <a:endParaRPr b="1" sz="2000">
                <a:solidFill>
                  <a:srgbClr val="FFFFFF"/>
                </a:solidFill>
                <a:latin typeface="Roboto"/>
                <a:ea typeface="Roboto"/>
                <a:cs typeface="Roboto"/>
                <a:sym typeface="Roboto"/>
              </a:endParaRPr>
            </a:p>
          </p:txBody>
        </p:sp>
      </p:grpSp>
      <p:grpSp>
        <p:nvGrpSpPr>
          <p:cNvPr id="262" name="Google Shape;262;p12"/>
          <p:cNvGrpSpPr/>
          <p:nvPr/>
        </p:nvGrpSpPr>
        <p:grpSpPr>
          <a:xfrm>
            <a:off x="1611576" y="3835079"/>
            <a:ext cx="7914427" cy="933750"/>
            <a:chOff x="2789787" y="2648069"/>
            <a:chExt cx="4497600" cy="736163"/>
          </a:xfrm>
        </p:grpSpPr>
        <p:sp>
          <p:nvSpPr>
            <p:cNvPr id="263" name="Google Shape;263;p12"/>
            <p:cNvSpPr/>
            <p:nvPr/>
          </p:nvSpPr>
          <p:spPr>
            <a:xfrm>
              <a:off x="2789787" y="2648069"/>
              <a:ext cx="4497600" cy="731700"/>
            </a:xfrm>
            <a:prstGeom prst="rect">
              <a:avLst/>
            </a:prstGeom>
            <a:solidFill>
              <a:srgbClr val="0B774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4" name="Google Shape;264;p12"/>
            <p:cNvSpPr txBox="1"/>
            <p:nvPr/>
          </p:nvSpPr>
          <p:spPr>
            <a:xfrm>
              <a:off x="2915975" y="3053632"/>
              <a:ext cx="4061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lt1"/>
                  </a:solidFill>
                  <a:latin typeface="Roboto"/>
                  <a:ea typeface="Roboto"/>
                  <a:cs typeface="Roboto"/>
                  <a:sym typeface="Roboto"/>
                </a:rPr>
                <a:t>Vital circuit protection component for home and industrial appliances.</a:t>
              </a:r>
              <a:endParaRPr b="1" sz="20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b="1" sz="2200">
                <a:solidFill>
                  <a:srgbClr val="FFFFFF"/>
                </a:solidFill>
                <a:latin typeface="Roboto"/>
                <a:ea typeface="Roboto"/>
                <a:cs typeface="Roboto"/>
                <a:sym typeface="Roboto"/>
              </a:endParaRPr>
            </a:p>
          </p:txBody>
        </p:sp>
      </p:grpSp>
      <p:grpSp>
        <p:nvGrpSpPr>
          <p:cNvPr id="265" name="Google Shape;265;p12"/>
          <p:cNvGrpSpPr/>
          <p:nvPr/>
        </p:nvGrpSpPr>
        <p:grpSpPr>
          <a:xfrm>
            <a:off x="1611572" y="5012026"/>
            <a:ext cx="7233212" cy="975576"/>
            <a:chOff x="2789787" y="3530813"/>
            <a:chExt cx="4136100" cy="731700"/>
          </a:xfrm>
        </p:grpSpPr>
        <p:sp>
          <p:nvSpPr>
            <p:cNvPr id="266" name="Google Shape;266;p12"/>
            <p:cNvSpPr/>
            <p:nvPr/>
          </p:nvSpPr>
          <p:spPr>
            <a:xfrm>
              <a:off x="2789787" y="3530813"/>
              <a:ext cx="4136100" cy="731700"/>
            </a:xfrm>
            <a:prstGeom prst="rect">
              <a:avLst/>
            </a:prstGeom>
            <a:solidFill>
              <a:srgbClr val="0C8148"/>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7" name="Google Shape;267;p12"/>
            <p:cNvSpPr txBox="1"/>
            <p:nvPr/>
          </p:nvSpPr>
          <p:spPr>
            <a:xfrm>
              <a:off x="2914388" y="3737366"/>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Apart from hardware verification the system showed great success in simulation for  the specific task.</a:t>
              </a:r>
              <a:endParaRPr b="1" sz="20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e65d07fe13_13_3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4" name="Google Shape;274;ge65d07fe13_13_388"/>
          <p:cNvPicPr preferRelativeResize="0"/>
          <p:nvPr/>
        </p:nvPicPr>
        <p:blipFill>
          <a:blip r:embed="rId3">
            <a:alphaModFix/>
          </a:blip>
          <a:stretch>
            <a:fillRect/>
          </a:stretch>
        </p:blipFill>
        <p:spPr>
          <a:xfrm>
            <a:off x="0" y="0"/>
            <a:ext cx="12192000" cy="642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en-US"/>
              <a:t>Additional Slides</a:t>
            </a:r>
            <a:endParaRPr/>
          </a:p>
        </p:txBody>
      </p:sp>
      <p:sp>
        <p:nvSpPr>
          <p:cNvPr id="280" name="Google Shape;28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81" name="Google Shape;28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ph type="title"/>
          </p:nvPr>
        </p:nvSpPr>
        <p:spPr>
          <a:xfrm>
            <a:off x="0" y="3027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References</a:t>
            </a:r>
            <a:endParaRPr/>
          </a:p>
        </p:txBody>
      </p:sp>
      <p:sp>
        <p:nvSpPr>
          <p:cNvPr id="287" name="Google Shape;28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STM32 datasheet: </a:t>
            </a:r>
            <a:r>
              <a:rPr lang="en-US" u="sng">
                <a:solidFill>
                  <a:schemeClr val="hlink"/>
                </a:solidFill>
                <a:hlinkClick r:id="rId3"/>
              </a:rPr>
              <a:t>https://www.st.com/en/microcontrollers-microprocessors/stm32f103c6.html</a:t>
            </a:r>
            <a:endParaRPr/>
          </a:p>
          <a:p>
            <a:pPr indent="-228600" lvl="0" marL="228600" rtl="0" algn="l">
              <a:lnSpc>
                <a:spcPct val="90000"/>
              </a:lnSpc>
              <a:spcBef>
                <a:spcPts val="1000"/>
              </a:spcBef>
              <a:spcAft>
                <a:spcPts val="0"/>
              </a:spcAft>
              <a:buClr>
                <a:schemeClr val="dk1"/>
              </a:buClr>
              <a:buSzPts val="2800"/>
              <a:buChar char="•"/>
            </a:pPr>
            <a:r>
              <a:rPr lang="en-US"/>
              <a:t>Cubeide details: </a:t>
            </a:r>
            <a:r>
              <a:rPr lang="en-US" u="sng">
                <a:solidFill>
                  <a:schemeClr val="hlink"/>
                </a:solidFill>
                <a:hlinkClick r:id="rId4"/>
              </a:rPr>
              <a:t>https://www.st.com/en/development-tools/stm32cubeide.html</a:t>
            </a:r>
            <a:endParaRPr/>
          </a:p>
          <a:p>
            <a:pPr indent="-228600" lvl="0" marL="228600" rtl="0" algn="l">
              <a:lnSpc>
                <a:spcPct val="90000"/>
              </a:lnSpc>
              <a:spcBef>
                <a:spcPts val="1000"/>
              </a:spcBef>
              <a:spcAft>
                <a:spcPts val="0"/>
              </a:spcAft>
              <a:buClr>
                <a:schemeClr val="dk1"/>
              </a:buClr>
              <a:buSzPts val="2800"/>
              <a:buChar char="•"/>
            </a:pPr>
            <a:r>
              <a:rPr lang="en-US"/>
              <a:t>Adc document: </a:t>
            </a:r>
            <a:r>
              <a:rPr lang="en-US" u="sng">
                <a:solidFill>
                  <a:schemeClr val="hlink"/>
                </a:solidFill>
                <a:hlinkClick r:id="rId5"/>
              </a:rPr>
              <a:t>https://stackoverflow.com/questions/41630271/how-to-convert-reading-adc-value-to-float?fbclid=IwAR2bxq5miHmP3fYutbqnkZHJlccdv4gmRBWsFUkh2N2bbTyw_ajumBJeju0</a:t>
            </a:r>
            <a:r>
              <a:rPr lang="en-US"/>
              <a:t> </a:t>
            </a:r>
            <a:endParaRPr/>
          </a:p>
        </p:txBody>
      </p:sp>
      <p:sp>
        <p:nvSpPr>
          <p:cNvPr id="288" name="Google Shape;288;p14"/>
          <p:cNvSpPr txBox="1"/>
          <p:nvPr>
            <p:ph idx="10" type="dt"/>
          </p:nvPr>
        </p:nvSpPr>
        <p:spPr>
          <a:xfrm>
            <a:off x="432486" y="6501639"/>
            <a:ext cx="347276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289" name="Google Shape;28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Bill of Materials</a:t>
            </a:r>
            <a:endParaRPr/>
          </a:p>
        </p:txBody>
      </p:sp>
      <p:sp>
        <p:nvSpPr>
          <p:cNvPr id="295" name="Google Shape;295;p15"/>
          <p:cNvSpPr txBox="1"/>
          <p:nvPr>
            <p:ph idx="10" type="dt"/>
          </p:nvPr>
        </p:nvSpPr>
        <p:spPr>
          <a:xfrm>
            <a:off x="432487" y="6501639"/>
            <a:ext cx="3625166"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296" name="Google Shape;29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7" name="Google Shape;297;p15"/>
          <p:cNvGraphicFramePr/>
          <p:nvPr/>
        </p:nvGraphicFramePr>
        <p:xfrm>
          <a:off x="1193800" y="1162750"/>
          <a:ext cx="3000000" cy="3000000"/>
        </p:xfrm>
        <a:graphic>
          <a:graphicData uri="http://schemas.openxmlformats.org/drawingml/2006/table">
            <a:tbl>
              <a:tblPr bandRow="1" firstRow="1">
                <a:noFill/>
                <a:tableStyleId>{8ACBB338-129E-454F-861E-80A7CFAAD588}</a:tableStyleId>
              </a:tblPr>
              <a:tblGrid>
                <a:gridCol w="3428650"/>
                <a:gridCol w="1990025"/>
                <a:gridCol w="2709325"/>
              </a:tblGrid>
              <a:tr h="132300">
                <a:tc>
                  <a:txBody>
                    <a:bodyPr/>
                    <a:lstStyle/>
                    <a:p>
                      <a:pPr indent="0" lvl="0" marL="0" marR="0" rtl="0" algn="l">
                        <a:spcBef>
                          <a:spcPts val="0"/>
                        </a:spcBef>
                        <a:spcAft>
                          <a:spcPts val="0"/>
                        </a:spcAft>
                        <a:buNone/>
                      </a:pPr>
                      <a:r>
                        <a:rPr lang="en-US" sz="1800" u="none" cap="none" strike="noStrike"/>
                        <a:t>Name of Component</a:t>
                      </a:r>
                      <a:endParaRPr sz="1800"/>
                    </a:p>
                  </a:txBody>
                  <a:tcPr marT="45725" marB="45725" marR="91450" marL="91450"/>
                </a:tc>
                <a:tc>
                  <a:txBody>
                    <a:bodyPr/>
                    <a:lstStyle/>
                    <a:p>
                      <a:pPr indent="0" lvl="0" marL="0" marR="0" rtl="0" algn="l">
                        <a:spcBef>
                          <a:spcPts val="0"/>
                        </a:spcBef>
                        <a:spcAft>
                          <a:spcPts val="0"/>
                        </a:spcAft>
                        <a:buNone/>
                      </a:pPr>
                      <a:r>
                        <a:rPr lang="en-US" sz="1800"/>
                        <a:t>Quantity</a:t>
                      </a:r>
                      <a:endParaRPr sz="1800"/>
                    </a:p>
                  </a:txBody>
                  <a:tcPr marT="45725" marB="45725" marR="91450" marL="91450"/>
                </a:tc>
                <a:tc>
                  <a:txBody>
                    <a:bodyPr/>
                    <a:lstStyle/>
                    <a:p>
                      <a:pPr indent="0" lvl="0" marL="0" marR="0" rtl="0" algn="l">
                        <a:spcBef>
                          <a:spcPts val="0"/>
                        </a:spcBef>
                        <a:spcAft>
                          <a:spcPts val="0"/>
                        </a:spcAft>
                        <a:buNone/>
                      </a:pPr>
                      <a:r>
                        <a:rPr lang="en-US" sz="1800"/>
                        <a:t>Price** (BDT)</a:t>
                      </a:r>
                      <a:endParaRPr sz="1800"/>
                    </a:p>
                  </a:txBody>
                  <a:tcPr marT="45725" marB="45725" marR="91450" marL="91450"/>
                </a:tc>
              </a:tr>
              <a:tr h="370850">
                <a:tc>
                  <a:txBody>
                    <a:bodyPr/>
                    <a:lstStyle/>
                    <a:p>
                      <a:pPr indent="0" lvl="0" marL="0" marR="0" rtl="0" algn="l">
                        <a:spcBef>
                          <a:spcPts val="0"/>
                        </a:spcBef>
                        <a:spcAft>
                          <a:spcPts val="0"/>
                        </a:spcAft>
                        <a:buNone/>
                      </a:pPr>
                      <a:r>
                        <a:rPr lang="en-US" sz="1800"/>
                        <a:t>Capacitor (SMD +</a:t>
                      </a:r>
                      <a:r>
                        <a:rPr lang="en-US" sz="1800"/>
                        <a:t> Ceramic)</a:t>
                      </a:r>
                      <a:endParaRPr sz="1800"/>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12*4 = 48</a:t>
                      </a:r>
                      <a:endParaRPr sz="1800"/>
                    </a:p>
                  </a:txBody>
                  <a:tcPr marT="45725" marB="45725" marR="91450" marL="91450"/>
                </a:tc>
              </a:tr>
              <a:tr h="370850">
                <a:tc>
                  <a:txBody>
                    <a:bodyPr/>
                    <a:lstStyle/>
                    <a:p>
                      <a:pPr indent="0" lvl="0" marL="0" marR="0" rtl="0" algn="l">
                        <a:spcBef>
                          <a:spcPts val="0"/>
                        </a:spcBef>
                        <a:spcAft>
                          <a:spcPts val="0"/>
                        </a:spcAft>
                        <a:buNone/>
                      </a:pPr>
                      <a:r>
                        <a:rPr lang="en-US" sz="1800"/>
                        <a:t>Resistor (SMD)</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5*3 = 15</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STM32F103C8T6 ARM STM32</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1*850 = 850</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lang="en-US" sz="1800"/>
                        <a:t>Darlington transistor (</a:t>
                      </a:r>
                      <a:r>
                        <a:rPr b="0" i="0" lang="en-US" sz="1800">
                          <a:solidFill>
                            <a:schemeClr val="dk1"/>
                          </a:solidFill>
                          <a:latin typeface="Arial"/>
                          <a:ea typeface="Arial"/>
                          <a:cs typeface="Arial"/>
                          <a:sym typeface="Arial"/>
                        </a:rPr>
                        <a:t>TIP132)</a:t>
                      </a:r>
                      <a:endParaRPr/>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2*20 = 40</a:t>
                      </a:r>
                      <a:endParaRPr sz="1800"/>
                    </a:p>
                  </a:txBody>
                  <a:tcPr marT="45725" marB="45725" marR="91450" marL="91450"/>
                </a:tc>
              </a:tr>
              <a:tr h="370850">
                <a:tc>
                  <a:txBody>
                    <a:bodyPr/>
                    <a:lstStyle/>
                    <a:p>
                      <a:pPr indent="0" lvl="0" marL="0" marR="0" rtl="0" algn="l">
                        <a:spcBef>
                          <a:spcPts val="0"/>
                        </a:spcBef>
                        <a:spcAft>
                          <a:spcPts val="0"/>
                        </a:spcAft>
                        <a:buNone/>
                      </a:pPr>
                      <a:r>
                        <a:rPr lang="en-US" sz="1800"/>
                        <a:t>Diode 1N4007</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 = 4</a:t>
                      </a:r>
                      <a:endParaRPr sz="1800"/>
                    </a:p>
                  </a:txBody>
                  <a:tcPr marT="45725" marB="45725" marR="91450" marL="91450"/>
                </a:tc>
              </a:tr>
              <a:tr h="370850">
                <a:tc>
                  <a:txBody>
                    <a:bodyPr/>
                    <a:lstStyle/>
                    <a:p>
                      <a:pPr indent="0" lvl="0" marL="0" marR="0" rtl="0" algn="l">
                        <a:spcBef>
                          <a:spcPts val="0"/>
                        </a:spcBef>
                        <a:spcAft>
                          <a:spcPts val="0"/>
                        </a:spcAft>
                        <a:buNone/>
                      </a:pPr>
                      <a:r>
                        <a:rPr lang="en-US" sz="1800"/>
                        <a:t>LED</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a:t>
                      </a:r>
                      <a:r>
                        <a:rPr lang="en-US" sz="1800"/>
                        <a:t> = 4</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Bridge Diode 2W10</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1*15</a:t>
                      </a:r>
                      <a:r>
                        <a:rPr lang="en-US" sz="1800"/>
                        <a:t> = 15</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Terminal Connector</a:t>
                      </a:r>
                      <a:endParaRPr/>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4*8 = 32</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12V Relay</a:t>
                      </a:r>
                      <a:endParaRPr/>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2*25 = 50</a:t>
                      </a:r>
                      <a:endParaRPr sz="1800"/>
                    </a:p>
                  </a:txBody>
                  <a:tcPr marT="45725" marB="45725" marR="91450" marL="91450"/>
                </a:tc>
              </a:tr>
              <a:tr h="370850">
                <a:tc>
                  <a:txBody>
                    <a:bodyPr/>
                    <a:lstStyle/>
                    <a:p>
                      <a:pPr indent="0" lvl="0" marL="0" marR="0" rtl="0" algn="l">
                        <a:spcBef>
                          <a:spcPts val="0"/>
                        </a:spcBef>
                        <a:spcAft>
                          <a:spcPts val="0"/>
                        </a:spcAft>
                        <a:buNone/>
                      </a:pPr>
                      <a:r>
                        <a:rPr lang="en-US" sz="1800"/>
                        <a:t>Variable Resistor Pot (SMD)</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1*4 = 4</a:t>
                      </a:r>
                      <a:endParaRPr sz="1800"/>
                    </a:p>
                  </a:txBody>
                  <a:tcPr marT="45725" marB="45725" marR="91450" marL="91450"/>
                </a:tc>
              </a:tr>
              <a:tr h="370850">
                <a:tc>
                  <a:txBody>
                    <a:bodyPr/>
                    <a:lstStyle/>
                    <a:p>
                      <a:pPr indent="0" lvl="0" marL="0" marR="0" rtl="0" algn="l">
                        <a:spcBef>
                          <a:spcPts val="0"/>
                        </a:spcBef>
                        <a:spcAft>
                          <a:spcPts val="0"/>
                        </a:spcAft>
                        <a:buNone/>
                      </a:pPr>
                      <a:r>
                        <a:rPr lang="en-US" sz="1800"/>
                        <a:t>Crystal Oscillator</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1*10</a:t>
                      </a:r>
                      <a:r>
                        <a:rPr lang="en-US" sz="1800"/>
                        <a:t> = 10</a:t>
                      </a:r>
                      <a:endParaRPr sz="1800"/>
                    </a:p>
                  </a:txBody>
                  <a:tcPr marT="45725" marB="45725" marR="91450" marL="91450"/>
                </a:tc>
              </a:tr>
              <a:tr h="370850">
                <a:tc>
                  <a:txBody>
                    <a:bodyPr/>
                    <a:lstStyle/>
                    <a:p>
                      <a:pPr indent="0" lvl="0" marL="0" marR="0" rtl="0" algn="l">
                        <a:spcBef>
                          <a:spcPts val="0"/>
                        </a:spcBef>
                        <a:spcAft>
                          <a:spcPts val="0"/>
                        </a:spcAft>
                        <a:buNone/>
                      </a:pPr>
                      <a:r>
                        <a:rPr lang="en-US" sz="1800"/>
                        <a:t>Step</a:t>
                      </a:r>
                      <a:r>
                        <a:rPr lang="en-US" sz="1800"/>
                        <a:t> down transformer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1*215 = 215</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Total = 1287 (approx.)</a:t>
                      </a:r>
                      <a:endParaRPr sz="1800"/>
                    </a:p>
                  </a:txBody>
                  <a:tcPr marT="45725" marB="45725" marR="91450" marL="91450"/>
                </a:tc>
              </a:tr>
            </a:tbl>
          </a:graphicData>
        </a:graphic>
      </p:graphicFrame>
      <p:sp>
        <p:nvSpPr>
          <p:cNvPr id="298" name="Google Shape;298;p15"/>
          <p:cNvSpPr txBox="1"/>
          <p:nvPr/>
        </p:nvSpPr>
        <p:spPr>
          <a:xfrm>
            <a:off x="9839458" y="5889365"/>
            <a:ext cx="20775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**All prices are collected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from local market </a:t>
            </a:r>
            <a:endParaRPr b="1"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Detailed Methods</a:t>
            </a:r>
            <a:endParaRPr/>
          </a:p>
        </p:txBody>
      </p:sp>
      <p:sp>
        <p:nvSpPr>
          <p:cNvPr id="304" name="Google Shape;304;p16"/>
          <p:cNvSpPr txBox="1"/>
          <p:nvPr>
            <p:ph idx="1" type="body"/>
          </p:nvPr>
        </p:nvSpPr>
        <p:spPr>
          <a:xfrm>
            <a:off x="490470" y="1555169"/>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u="sng"/>
              <a:t>Software and Tools:</a:t>
            </a:r>
            <a:endParaRPr/>
          </a:p>
          <a:p>
            <a:pPr indent="-514350" lvl="0" marL="514350" rtl="0" algn="l">
              <a:lnSpc>
                <a:spcPct val="90000"/>
              </a:lnSpc>
              <a:spcBef>
                <a:spcPts val="1000"/>
              </a:spcBef>
              <a:spcAft>
                <a:spcPts val="0"/>
              </a:spcAft>
              <a:buClr>
                <a:schemeClr val="dk1"/>
              </a:buClr>
              <a:buSzPts val="2800"/>
              <a:buFont typeface="Arial"/>
              <a:buAutoNum type="arabicPeriod"/>
            </a:pPr>
            <a:r>
              <a:rPr lang="en-US"/>
              <a:t>Proteus 10.1</a:t>
            </a:r>
            <a:endParaRPr/>
          </a:p>
          <a:p>
            <a:pPr indent="-514350" lvl="0" marL="514350" rtl="0" algn="l">
              <a:lnSpc>
                <a:spcPct val="90000"/>
              </a:lnSpc>
              <a:spcBef>
                <a:spcPts val="1000"/>
              </a:spcBef>
              <a:spcAft>
                <a:spcPts val="0"/>
              </a:spcAft>
              <a:buClr>
                <a:schemeClr val="dk1"/>
              </a:buClr>
              <a:buSzPts val="2800"/>
              <a:buFont typeface="Arial"/>
              <a:buAutoNum type="arabicPeriod"/>
            </a:pPr>
            <a:r>
              <a:rPr lang="en-US"/>
              <a:t>STM32CubeIDE 1.6.1</a:t>
            </a:r>
            <a:endParaRPr/>
          </a:p>
          <a:p>
            <a:pPr indent="0" lvl="0" marL="0" rtl="0" algn="l">
              <a:lnSpc>
                <a:spcPct val="90000"/>
              </a:lnSpc>
              <a:spcBef>
                <a:spcPts val="1000"/>
              </a:spcBef>
              <a:spcAft>
                <a:spcPts val="0"/>
              </a:spcAft>
              <a:buClr>
                <a:schemeClr val="dk1"/>
              </a:buClr>
              <a:buSzPts val="2800"/>
              <a:buNone/>
            </a:pPr>
            <a:r>
              <a:t/>
            </a:r>
            <a:endParaRPr u="sng"/>
          </a:p>
          <a:p>
            <a:pPr indent="0" lvl="0" marL="0" rtl="0" algn="l">
              <a:lnSpc>
                <a:spcPct val="90000"/>
              </a:lnSpc>
              <a:spcBef>
                <a:spcPts val="1000"/>
              </a:spcBef>
              <a:spcAft>
                <a:spcPts val="0"/>
              </a:spcAft>
              <a:buClr>
                <a:schemeClr val="dk1"/>
              </a:buClr>
              <a:buSzPts val="2800"/>
              <a:buNone/>
            </a:pPr>
            <a:r>
              <a:t/>
            </a:r>
            <a:endParaRPr u="sng"/>
          </a:p>
          <a:p>
            <a:pPr indent="0" lvl="0" marL="0" rtl="0" algn="l">
              <a:lnSpc>
                <a:spcPct val="90000"/>
              </a:lnSpc>
              <a:spcBef>
                <a:spcPts val="1000"/>
              </a:spcBef>
              <a:spcAft>
                <a:spcPts val="0"/>
              </a:spcAft>
              <a:buClr>
                <a:schemeClr val="dk1"/>
              </a:buClr>
              <a:buSzPts val="2800"/>
              <a:buNone/>
            </a:pPr>
            <a:r>
              <a:rPr lang="en-US" u="sng"/>
              <a:t>Video Link:</a:t>
            </a:r>
            <a:endParaRPr/>
          </a:p>
          <a:p>
            <a:pPr indent="0" lvl="0" marL="0" rtl="0" algn="l">
              <a:lnSpc>
                <a:spcPct val="90000"/>
              </a:lnSpc>
              <a:spcBef>
                <a:spcPts val="1000"/>
              </a:spcBef>
              <a:spcAft>
                <a:spcPts val="0"/>
              </a:spcAft>
              <a:buClr>
                <a:schemeClr val="dk1"/>
              </a:buClr>
              <a:buSzPts val="2800"/>
              <a:buNone/>
            </a:pPr>
            <a:r>
              <a:rPr lang="en-US" u="sng">
                <a:solidFill>
                  <a:schemeClr val="hlink"/>
                </a:solidFill>
                <a:hlinkClick r:id="rId3"/>
              </a:rPr>
              <a:t>https://web.microsoftstream.com/video/1f505a3d-c1e3-4dee-9447-57fbf539034e</a:t>
            </a:r>
            <a:r>
              <a:rPr lang="en-US" u="sng"/>
              <a:t> </a:t>
            </a:r>
            <a:endParaRPr u="sng"/>
          </a:p>
          <a:p>
            <a:pPr indent="-50800" lvl="0" marL="228600" rtl="0" algn="l">
              <a:lnSpc>
                <a:spcPct val="90000"/>
              </a:lnSpc>
              <a:spcBef>
                <a:spcPts val="1000"/>
              </a:spcBef>
              <a:spcAft>
                <a:spcPts val="0"/>
              </a:spcAft>
              <a:buClr>
                <a:schemeClr val="dk1"/>
              </a:buClr>
              <a:buSzPts val="2800"/>
              <a:buNone/>
            </a:pPr>
            <a:r>
              <a:t/>
            </a:r>
            <a:endParaRPr/>
          </a:p>
        </p:txBody>
      </p:sp>
      <p:sp>
        <p:nvSpPr>
          <p:cNvPr id="305" name="Google Shape;30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306" name="Google Shape;30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307" name="Google Shape;30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Outline</a:t>
            </a:r>
            <a:endParaRPr b="1"/>
          </a:p>
        </p:txBody>
      </p:sp>
      <p:sp>
        <p:nvSpPr>
          <p:cNvPr id="110" name="Google Shape;110;p2"/>
          <p:cNvSpPr txBox="1"/>
          <p:nvPr>
            <p:ph idx="10" type="dt"/>
          </p:nvPr>
        </p:nvSpPr>
        <p:spPr>
          <a:xfrm>
            <a:off x="838200" y="6482075"/>
            <a:ext cx="2743200" cy="239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a:t>
            </a:r>
            <a:endParaRPr/>
          </a:p>
        </p:txBody>
      </p:sp>
      <p:sp>
        <p:nvSpPr>
          <p:cNvPr id="111" name="Google Shape;111;p2"/>
          <p:cNvSpPr txBox="1"/>
          <p:nvPr>
            <p:ph idx="11" type="ftr"/>
          </p:nvPr>
        </p:nvSpPr>
        <p:spPr>
          <a:xfrm>
            <a:off x="4038600" y="6481975"/>
            <a:ext cx="6490200" cy="239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Microcontroller Based Digital Over Voltage Protection System for Industrial Loads</a:t>
            </a:r>
            <a:endParaRPr/>
          </a:p>
        </p:txBody>
      </p:sp>
      <p:sp>
        <p:nvSpPr>
          <p:cNvPr id="112" name="Google Shape;112;p2"/>
          <p:cNvSpPr txBox="1"/>
          <p:nvPr>
            <p:ph idx="12" type="sldNum"/>
          </p:nvPr>
        </p:nvSpPr>
        <p:spPr>
          <a:xfrm>
            <a:off x="8610600" y="6482050"/>
            <a:ext cx="2743200" cy="239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2"/>
          <p:cNvSpPr txBox="1"/>
          <p:nvPr/>
        </p:nvSpPr>
        <p:spPr>
          <a:xfrm>
            <a:off x="361625" y="1481375"/>
            <a:ext cx="5585400" cy="33300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1000"/>
              </a:spcBef>
              <a:spcAft>
                <a:spcPts val="0"/>
              </a:spcAft>
              <a:buClr>
                <a:schemeClr val="dk1"/>
              </a:buClr>
              <a:buSzPts val="2800"/>
              <a:buChar char="●"/>
            </a:pPr>
            <a:r>
              <a:rPr lang="en-US" sz="2800">
                <a:solidFill>
                  <a:schemeClr val="dk1"/>
                </a:solidFill>
              </a:rPr>
              <a:t>Summary</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Background</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Methods</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Components</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Block Diagram</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Algorithm</a:t>
            </a:r>
            <a:endParaRPr sz="2800">
              <a:solidFill>
                <a:schemeClr val="dk1"/>
              </a:solidFill>
            </a:endParaRPr>
          </a:p>
          <a:p>
            <a:pPr indent="0" lvl="0" marL="457200" rtl="0" algn="l">
              <a:lnSpc>
                <a:spcPct val="90000"/>
              </a:lnSpc>
              <a:spcBef>
                <a:spcPts val="1000"/>
              </a:spcBef>
              <a:spcAft>
                <a:spcPts val="0"/>
              </a:spcAft>
              <a:buNone/>
            </a:pPr>
            <a:r>
              <a:t/>
            </a:r>
            <a:endParaRPr sz="2800">
              <a:solidFill>
                <a:schemeClr val="dk1"/>
              </a:solidFill>
            </a:endParaRPr>
          </a:p>
        </p:txBody>
      </p:sp>
      <p:sp>
        <p:nvSpPr>
          <p:cNvPr id="114" name="Google Shape;114;p2"/>
          <p:cNvSpPr txBox="1"/>
          <p:nvPr/>
        </p:nvSpPr>
        <p:spPr>
          <a:xfrm>
            <a:off x="6233525" y="1481375"/>
            <a:ext cx="5585400" cy="23397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1000"/>
              </a:spcBef>
              <a:spcAft>
                <a:spcPts val="0"/>
              </a:spcAft>
              <a:buClr>
                <a:schemeClr val="dk1"/>
              </a:buClr>
              <a:buSzPts val="2800"/>
              <a:buChar char="●"/>
            </a:pPr>
            <a:r>
              <a:rPr lang="en-US" sz="2800">
                <a:solidFill>
                  <a:schemeClr val="dk1"/>
                </a:solidFill>
              </a:rPr>
              <a:t>Simulation</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PCB layout and 3d rendering</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Photo Gallery</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Future Outlook</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Conclusion</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Circuit Diagram</a:t>
            </a:r>
            <a:endParaRPr/>
          </a:p>
        </p:txBody>
      </p:sp>
      <p:sp>
        <p:nvSpPr>
          <p:cNvPr id="313" name="Google Shape;313;p17"/>
          <p:cNvSpPr txBox="1"/>
          <p:nvPr>
            <p:ph idx="10" type="dt"/>
          </p:nvPr>
        </p:nvSpPr>
        <p:spPr>
          <a:xfrm>
            <a:off x="432486" y="6501639"/>
            <a:ext cx="354896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14" name="Google Shape;3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5" name="Google Shape;315;p17"/>
          <p:cNvPicPr preferRelativeResize="0"/>
          <p:nvPr/>
        </p:nvPicPr>
        <p:blipFill rotWithShape="1">
          <a:blip r:embed="rId3">
            <a:alphaModFix/>
          </a:blip>
          <a:srcRect b="0" l="0" r="0" t="0"/>
          <a:stretch/>
        </p:blipFill>
        <p:spPr>
          <a:xfrm>
            <a:off x="918022" y="965199"/>
            <a:ext cx="9732806" cy="5391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21" name="Google Shape;321;p18"/>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22" name="Google Shape;3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18"/>
          <p:cNvSpPr txBox="1"/>
          <p:nvPr/>
        </p:nvSpPr>
        <p:spPr>
          <a:xfrm>
            <a:off x="0" y="1171977"/>
            <a:ext cx="5885645"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#include "main.h"</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ADC_HandleTypeDef hadc1;</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UART_HandleTypeDef huart1;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Private function prototypes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void SystemClock_Config(void);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MX_GPIO_Init(void);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MX_ADC1_Init(void);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MX_USART1_UART_Init(void);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Private user code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int main(void)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uint16_t raw;</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uint32_t res;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char msg[10];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SystemClock_Config();</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324" name="Google Shape;324;p18"/>
          <p:cNvSpPr txBox="1"/>
          <p:nvPr/>
        </p:nvSpPr>
        <p:spPr>
          <a:xfrm>
            <a:off x="6568225" y="1171977"/>
            <a:ext cx="5818068"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Initialize all configured peripherals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MX_GPIO_Init();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MX_ADC1_Init();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MX_USART1_UART_Init();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while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//GET ADC VALUE (Get value of DC voltage in analog pin)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HAL_ADC_Start(&amp;hadc1);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HAL_ADC_PollForConversion(&amp;hadc1,HAL_MAX_DELAY);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raw = HAL_ADC_GetValue(&amp;hadc1);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res = (raw*100)/4095;   //as 12 bit adc we divide it by 4095</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//condition to turn off relay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if(res &gt;= 299) {    //299 is observed threshold, relay off</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 </a:t>
            </a:r>
            <a:r>
              <a:rPr i="1" lang="en-US" sz="1800">
                <a:solidFill>
                  <a:schemeClr val="dk1"/>
                </a:solidFill>
                <a:latin typeface="Arial"/>
                <a:ea typeface="Arial"/>
                <a:cs typeface="Arial"/>
                <a:sym typeface="Arial"/>
              </a:rPr>
              <a:t>GPIO_PIN_SET);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GPIO_PIN_1, </a:t>
            </a:r>
            <a:r>
              <a:rPr i="1" lang="en-US" sz="1800">
                <a:solidFill>
                  <a:schemeClr val="dk1"/>
                </a:solidFill>
                <a:latin typeface="Arial"/>
                <a:ea typeface="Arial"/>
                <a:cs typeface="Arial"/>
                <a:sym typeface="Arial"/>
              </a:rPr>
              <a:t>GPIO_PIN_SET);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30" name="Google Shape;330;p19"/>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31" name="Google Shape;33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19"/>
          <p:cNvSpPr txBox="1"/>
          <p:nvPr/>
        </p:nvSpPr>
        <p:spPr>
          <a:xfrm>
            <a:off x="0" y="1171977"/>
            <a:ext cx="5885645"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//condition to continue current state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else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//turn off, relay on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 </a:t>
            </a: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GPIO_PIN_1, </a:t>
            </a: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//convert to string and print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sprintf(msg,"%u pourcent \r\n",res);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HAL_UART_Transmit(&amp;huart1,(uint8_t*)msg,strlen(msg),HAL_MAX_DELAY);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HAL_Delay(10);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33" name="Google Shape;333;p19"/>
          <p:cNvSpPr txBox="1"/>
          <p:nvPr/>
        </p:nvSpPr>
        <p:spPr>
          <a:xfrm>
            <a:off x="6014447" y="1171977"/>
            <a:ext cx="6266331"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void SystemClock_Config(void)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RCC_OscInitTypeDef RCC_OscInitStruct = {0};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RCC_ClkInitTypeDef RCC_ClkInitStruct = {0};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RCC_PeriphCLKInitTypeDef PeriphClkInit = {0};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RCC_OscInitStruct.OscillatorType = RCC_OSCILLATORTYPE_HSI;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RCC_OscInitStruct.HSIState = RCC_HSI_ON;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RCC_OscInitStruct.HSICalibrationValue = RCC_HSICALIBRATION_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DEFAULT;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RCC_OscInitStruct.PLL.PLLState = RCC_PLL_NONE;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(HAL_RCC_OscConfig(&amp;RCC_OscInitStruct)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RCC_ClkInitStruct.ClockType = RCC_CLOCKTYPE_HCLK|RCC_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CLOCKTYPE_SYSCLK|RCC_CLOCKTYPE_PCLK1|RCC_CLOCKTYPE_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PCLK2;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RCC_ClkInitStruct.SYSCLKSource = RCC_SYSCLKSOURCE_HSI;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RCC_ClkInitStruct.AHBCLKDivider = RCC_SYSCLK_DIV1;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39" name="Google Shape;339;p20"/>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40" name="Google Shape;34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20"/>
          <p:cNvSpPr txBox="1"/>
          <p:nvPr/>
        </p:nvSpPr>
        <p:spPr>
          <a:xfrm>
            <a:off x="0" y="1171977"/>
            <a:ext cx="588564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RCC_ClkInitStruct.APB1CLKDivider = RCC_HCLK_DIV1;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RCC_ClkInitStruct.APB2CLKDivider = RCC_HCLK_DIV1;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(HAL_RCC_ClockConfig(&amp;RCC_ClkInitStruct, FLASH_LATENCY_0)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PeriphClkInit.PeriphClockSelection = RCC_PERIPHCLK_ADC;</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PeriphClkInit.AdcClockSelection = RCC_ADCPCLK2_DIV2;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(HAL_RCCEx_PeriphCLKConfig(&amp;PeriphClkInit)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MX_ADC1_Init(void)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ADC_ChannelConfTypeDef sConfig = {0};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20"/>
          <p:cNvSpPr txBox="1"/>
          <p:nvPr/>
        </p:nvSpPr>
        <p:spPr>
          <a:xfrm>
            <a:off x="6014447" y="1171977"/>
            <a:ext cx="594983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Common </a:t>
            </a:r>
            <a:r>
              <a:rPr lang="en-US" sz="1800" u="sng">
                <a:solidFill>
                  <a:schemeClr val="dk1"/>
                </a:solidFill>
                <a:latin typeface="Arial"/>
                <a:ea typeface="Arial"/>
                <a:cs typeface="Arial"/>
                <a:sym typeface="Arial"/>
              </a:rPr>
              <a:t>config</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hadc1.Instance = ADC1;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hadc1.Init.ScanConvMode = ADC_SCAN_DISABLE;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hadc1.Init.ContinuousConvMode = </a:t>
            </a:r>
            <a:r>
              <a:rPr i="1" lang="en-US" sz="1800">
                <a:solidFill>
                  <a:schemeClr val="dk1"/>
                </a:solidFill>
                <a:latin typeface="Arial"/>
                <a:ea typeface="Arial"/>
                <a:cs typeface="Arial"/>
                <a:sym typeface="Arial"/>
              </a:rPr>
              <a:t>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hadc1.Init.DiscontinuousConvMode = </a:t>
            </a:r>
            <a:r>
              <a:rPr i="1" lang="en-US" sz="1800">
                <a:solidFill>
                  <a:schemeClr val="dk1"/>
                </a:solidFill>
                <a:latin typeface="Arial"/>
                <a:ea typeface="Arial"/>
                <a:cs typeface="Arial"/>
                <a:sym typeface="Arial"/>
              </a:rPr>
              <a:t>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hadc1.Init.ExternalTrigConv = ADC_SOFTWARE_START;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hadc1.Init.DataAlign = ADC_DATAALIGN_RIGHT;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hadc1.Init.NbrOfConversion =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(HAL_ADC_Init(&amp;hadc1)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sConfig.Channel = ADC_CHANNEL_0;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sConfig.Rank = ADC_REGULAR_RANK_1;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sConfig.SamplingTime = ADC_SAMPLETIME_1CYCLE_5;</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(HAL_ADC_ConfigChannel(&amp;hadc1, &amp;sConfig)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48" name="Google Shape;348;p21"/>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49" name="Google Shape;3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21"/>
          <p:cNvSpPr txBox="1"/>
          <p:nvPr/>
        </p:nvSpPr>
        <p:spPr>
          <a:xfrm>
            <a:off x="0" y="1171977"/>
            <a:ext cx="588564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MX_USART1_UART_Init(void)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huart1.Instance = USART1;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huart1.Init.BaudRate = 115200;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huart1.Init.WordLength = UART_WORDLENGTH_8B;</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huart1.Init.StopBits = UART_STOPBITS_1;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huart1.Init.Parity = UART_PARITY_NONE;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huart1.Init.Mode = UART_MODE_TX_RX;</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huart1.Init.HwFlowCtl = UART_HWCONTROL_NONE;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huart1.Init.OverSampling = UART_OVERSAMPLING_16;</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(HAL_UART_Init(&amp;huart1)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MX_GPIO_Init(void)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GPIO_InitTypeDef GPIO_InitStruct = {0};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__HAL_RCC_GPIOD_CLK_ENABLE();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351" name="Google Shape;351;p21"/>
          <p:cNvSpPr txBox="1"/>
          <p:nvPr/>
        </p:nvSpPr>
        <p:spPr>
          <a:xfrm>
            <a:off x="6014447" y="1171977"/>
            <a:ext cx="5475025"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__HAL_RCC_GPIOA_CLK_ENABLE();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__HAL_RCC_GPIOB_CLK_ENABLE();</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/*Configure GPIO pin Output Level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GPIO_PIN_0|GPIO_PIN_1,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/*Configure GPIO pins : PB0 PB1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GPIO_InitStruct.Pin = GPIO_PIN_0|GPIO_PIN_1;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GPIO_InitStruct.Mode = GPIO_MODE_OUTPUT_PP;</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GPIO_InitStruct.Pull = GPIO_NOPULL;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GPIO_InitStruct.Speed = GPIO_SPEED_FREQ_LOW;</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HAL_GPIO_Init(GPIOB, &amp;GPIO_InitStruct);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void Error_Handler(void)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disable_irq();</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void assert_failed(uint8_t *file, uint32_t line)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#endif /* USE_FULL_ASSERT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2"/>
          <p:cNvSpPr txBox="1"/>
          <p:nvPr>
            <p:ph type="title"/>
          </p:nvPr>
        </p:nvSpPr>
        <p:spPr>
          <a:xfrm>
            <a:off x="0" y="431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Difficulties</a:t>
            </a:r>
            <a:endParaRPr/>
          </a:p>
        </p:txBody>
      </p:sp>
      <p:sp>
        <p:nvSpPr>
          <p:cNvPr id="357" name="Google Shape;357;p22"/>
          <p:cNvSpPr txBox="1"/>
          <p:nvPr>
            <p:ph idx="1" type="body"/>
          </p:nvPr>
        </p:nvSpPr>
        <p:spPr>
          <a:xfrm>
            <a:off x="323045" y="1246075"/>
            <a:ext cx="1079142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In driving a load using output pin of STM 32 we faced scarcity of current supply. So we overcame that by using darlington pair transistor which is a two staged transistor having a high gain.</a:t>
            </a:r>
            <a:endParaRPr/>
          </a:p>
          <a:p>
            <a:pPr indent="-228600" lvl="0" marL="228600" rtl="0" algn="l">
              <a:lnSpc>
                <a:spcPct val="90000"/>
              </a:lnSpc>
              <a:spcBef>
                <a:spcPts val="1000"/>
              </a:spcBef>
              <a:spcAft>
                <a:spcPts val="0"/>
              </a:spcAft>
              <a:buClr>
                <a:schemeClr val="dk1"/>
              </a:buClr>
              <a:buSzPts val="2400"/>
              <a:buChar char="•"/>
            </a:pPr>
            <a:r>
              <a:rPr lang="en-US" sz="2400"/>
              <a:t>Changing of input voltage continuously was a constraint in proteus. Thus, we used a potentiometer to tweak the desired input voltage.</a:t>
            </a:r>
            <a:endParaRPr/>
          </a:p>
          <a:p>
            <a:pPr indent="-228600" lvl="0" marL="228600" rtl="0" algn="l">
              <a:lnSpc>
                <a:spcPct val="90000"/>
              </a:lnSpc>
              <a:spcBef>
                <a:spcPts val="1000"/>
              </a:spcBef>
              <a:spcAft>
                <a:spcPts val="0"/>
              </a:spcAft>
              <a:buClr>
                <a:schemeClr val="dk1"/>
              </a:buClr>
              <a:buSzPts val="2400"/>
              <a:buChar char="•"/>
            </a:pPr>
            <a:r>
              <a:rPr lang="en-US" sz="2400"/>
              <a:t>Directly feeding high voltage to the microcontroller wasn’t a good idea so we first step down it to around 12V and then rectify it to turn into dc voltage. Finally rectified dc voltage is fed to the microcontroller to avoid any kind of hazardous situation.</a:t>
            </a:r>
            <a:endParaRPr/>
          </a:p>
          <a:p>
            <a:pPr indent="-228600" lvl="0" marL="228600" rtl="0" algn="l">
              <a:lnSpc>
                <a:spcPct val="90000"/>
              </a:lnSpc>
              <a:spcBef>
                <a:spcPts val="1000"/>
              </a:spcBef>
              <a:spcAft>
                <a:spcPts val="0"/>
              </a:spcAft>
              <a:buClr>
                <a:schemeClr val="dk1"/>
              </a:buClr>
              <a:buSzPts val="2400"/>
              <a:buChar char="•"/>
            </a:pPr>
            <a:r>
              <a:rPr lang="en-US" sz="2400"/>
              <a:t>In PCB designing, traces for power and signal line should be maintained appropriately otherwise over current can cause damage to circuit.</a:t>
            </a:r>
            <a:endParaRPr sz="2400"/>
          </a:p>
          <a:p>
            <a:pPr indent="-101600" lvl="0" marL="228600" rtl="0" algn="l">
              <a:lnSpc>
                <a:spcPct val="90000"/>
              </a:lnSpc>
              <a:spcBef>
                <a:spcPts val="1000"/>
              </a:spcBef>
              <a:spcAft>
                <a:spcPts val="0"/>
              </a:spcAft>
              <a:buClr>
                <a:schemeClr val="dk1"/>
              </a:buClr>
              <a:buSzPts val="2000"/>
              <a:buNone/>
            </a:pPr>
            <a:r>
              <a:t/>
            </a:r>
            <a:endParaRPr sz="2000"/>
          </a:p>
        </p:txBody>
      </p:sp>
      <p:sp>
        <p:nvSpPr>
          <p:cNvPr id="358" name="Google Shape;358;p22"/>
          <p:cNvSpPr txBox="1"/>
          <p:nvPr>
            <p:ph idx="10" type="dt"/>
          </p:nvPr>
        </p:nvSpPr>
        <p:spPr>
          <a:xfrm>
            <a:off x="432487" y="6501639"/>
            <a:ext cx="34156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59" name="Google Shape;359;p22"/>
          <p:cNvSpPr txBox="1"/>
          <p:nvPr>
            <p:ph idx="11" type="ftr"/>
          </p:nvPr>
        </p:nvSpPr>
        <p:spPr>
          <a:xfrm>
            <a:off x="3489961" y="6501641"/>
            <a:ext cx="5212082" cy="2743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60" name="Google Shape;36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Summary</a:t>
            </a:r>
            <a:endParaRPr b="1">
              <a:latin typeface="Times New Roman"/>
              <a:ea typeface="Times New Roman"/>
              <a:cs typeface="Times New Roman"/>
              <a:sym typeface="Times New Roman"/>
            </a:endParaRPr>
          </a:p>
        </p:txBody>
      </p:sp>
      <p:sp>
        <p:nvSpPr>
          <p:cNvPr id="120" name="Google Shape;120;p3"/>
          <p:cNvSpPr txBox="1"/>
          <p:nvPr>
            <p:ph idx="1" type="body"/>
          </p:nvPr>
        </p:nvSpPr>
        <p:spPr>
          <a:xfrm>
            <a:off x="838200" y="1374450"/>
            <a:ext cx="5220300" cy="4571400"/>
          </a:xfrm>
          <a:prstGeom prst="rect">
            <a:avLst/>
          </a:prstGeom>
          <a:noFill/>
          <a:ln>
            <a:noFill/>
          </a:ln>
        </p:spPr>
        <p:txBody>
          <a:bodyPr anchorCtr="0" anchor="t" bIns="45700" lIns="91425" spcFirstLastPara="1" rIns="91425" wrap="square" tIns="45700">
            <a:normAutofit fontScale="85000" lnSpcReduction="20000"/>
          </a:bodyPr>
          <a:lstStyle/>
          <a:p>
            <a:pPr indent="-266940" lvl="0" marL="228600" rtl="0" algn="just">
              <a:lnSpc>
                <a:spcPct val="115000"/>
              </a:lnSpc>
              <a:spcBef>
                <a:spcPts val="0"/>
              </a:spcBef>
              <a:spcAft>
                <a:spcPts val="0"/>
              </a:spcAft>
              <a:buClr>
                <a:schemeClr val="dk1"/>
              </a:buClr>
              <a:buSzPct val="142789"/>
              <a:buFont typeface="Times New Roman"/>
              <a:buChar char="•"/>
            </a:pPr>
            <a:r>
              <a:rPr lang="en-US" sz="2804">
                <a:solidFill>
                  <a:srgbClr val="313132"/>
                </a:solidFill>
                <a:latin typeface="Times New Roman"/>
                <a:ea typeface="Times New Roman"/>
                <a:cs typeface="Times New Roman"/>
                <a:sym typeface="Times New Roman"/>
              </a:rPr>
              <a:t>Overvoltages are all voltages that temporarily surpass the threshold value of the mains voltage.</a:t>
            </a:r>
            <a:endParaRPr sz="4004">
              <a:latin typeface="Times New Roman"/>
              <a:ea typeface="Times New Roman"/>
              <a:cs typeface="Times New Roman"/>
              <a:sym typeface="Times New Roman"/>
            </a:endParaRPr>
          </a:p>
          <a:p>
            <a:pPr indent="-201930" lvl="0" marL="228600" rtl="0" algn="just">
              <a:lnSpc>
                <a:spcPct val="115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An overvoltage protection system is developed using ARM cortex microcontroller.</a:t>
            </a:r>
            <a:endParaRPr>
              <a:latin typeface="Times New Roman"/>
              <a:ea typeface="Times New Roman"/>
              <a:cs typeface="Times New Roman"/>
              <a:sym typeface="Times New Roman"/>
            </a:endParaRPr>
          </a:p>
          <a:p>
            <a:pPr indent="-147955" lvl="0" marL="228600" rtl="0" algn="just">
              <a:lnSpc>
                <a:spcPct val="115000"/>
              </a:lnSpc>
              <a:spcBef>
                <a:spcPts val="0"/>
              </a:spcBef>
              <a:spcAft>
                <a:spcPts val="0"/>
              </a:spcAft>
              <a:buSzPct val="64285"/>
              <a:buFont typeface="Times New Roman"/>
              <a:buChar char="•"/>
            </a:pPr>
            <a:r>
              <a:rPr lang="en-US">
                <a:latin typeface="Times New Roman"/>
                <a:ea typeface="Times New Roman"/>
                <a:cs typeface="Times New Roman"/>
                <a:sym typeface="Times New Roman"/>
              </a:rPr>
              <a:t>Industrial Loads are protected from sudden voltage surge using the developed system.</a:t>
            </a:r>
            <a:endParaRPr>
              <a:latin typeface="Times New Roman"/>
              <a:ea typeface="Times New Roman"/>
              <a:cs typeface="Times New Roman"/>
              <a:sym typeface="Times New Roman"/>
            </a:endParaRPr>
          </a:p>
          <a:p>
            <a:pPr indent="-147955" lvl="0" marL="228600" rtl="0" algn="just">
              <a:lnSpc>
                <a:spcPct val="115000"/>
              </a:lnSpc>
              <a:spcBef>
                <a:spcPts val="0"/>
              </a:spcBef>
              <a:spcAft>
                <a:spcPts val="0"/>
              </a:spcAft>
              <a:buSzPct val="64285"/>
              <a:buFont typeface="Times New Roman"/>
              <a:buChar char="•"/>
            </a:pPr>
            <a:r>
              <a:rPr lang="en-US">
                <a:latin typeface="Times New Roman"/>
                <a:ea typeface="Times New Roman"/>
                <a:cs typeface="Times New Roman"/>
                <a:sym typeface="Times New Roman"/>
              </a:rPr>
              <a:t>A generalized approach is demonstrated which is scalable and efficient.</a:t>
            </a:r>
            <a:endParaRPr>
              <a:latin typeface="Times New Roman"/>
              <a:ea typeface="Times New Roman"/>
              <a:cs typeface="Times New Roman"/>
              <a:sym typeface="Times New Roman"/>
            </a:endParaRPr>
          </a:p>
        </p:txBody>
      </p:sp>
      <p:sp>
        <p:nvSpPr>
          <p:cNvPr id="121" name="Google Shape;121;p3"/>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a:t>
            </a:r>
            <a:endParaRPr/>
          </a:p>
        </p:txBody>
      </p:sp>
      <p:sp>
        <p:nvSpPr>
          <p:cNvPr id="122" name="Google Shape;122;p3"/>
          <p:cNvSpPr txBox="1"/>
          <p:nvPr>
            <p:ph idx="11" type="ftr"/>
          </p:nvPr>
        </p:nvSpPr>
        <p:spPr>
          <a:xfrm>
            <a:off x="3966975" y="6356350"/>
            <a:ext cx="5881200" cy="501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Microcontroller Based Digital Over Voltage Protection System for Industrial Loads</a:t>
            </a:r>
            <a:endParaRPr/>
          </a:p>
        </p:txBody>
      </p:sp>
      <p:sp>
        <p:nvSpPr>
          <p:cNvPr id="123" name="Google Shape;1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 name="Google Shape;124;p3"/>
          <p:cNvPicPr preferRelativeResize="0"/>
          <p:nvPr/>
        </p:nvPicPr>
        <p:blipFill>
          <a:blip r:embed="rId3">
            <a:alphaModFix/>
          </a:blip>
          <a:stretch>
            <a:fillRect/>
          </a:stretch>
        </p:blipFill>
        <p:spPr>
          <a:xfrm>
            <a:off x="6350150" y="1605576"/>
            <a:ext cx="5498100" cy="4109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Background</a:t>
            </a:r>
            <a:endParaRPr b="1">
              <a:latin typeface="Times New Roman"/>
              <a:ea typeface="Times New Roman"/>
              <a:cs typeface="Times New Roman"/>
              <a:sym typeface="Times New Roman"/>
            </a:endParaRPr>
          </a:p>
        </p:txBody>
      </p:sp>
      <p:sp>
        <p:nvSpPr>
          <p:cNvPr id="130" name="Google Shape;130;p4"/>
          <p:cNvSpPr txBox="1"/>
          <p:nvPr>
            <p:ph idx="1" type="body"/>
          </p:nvPr>
        </p:nvSpPr>
        <p:spPr>
          <a:xfrm>
            <a:off x="838200" y="1414575"/>
            <a:ext cx="4945500" cy="4511700"/>
          </a:xfrm>
          <a:prstGeom prst="rect">
            <a:avLst/>
          </a:prstGeom>
          <a:noFill/>
          <a:ln>
            <a:noFill/>
          </a:ln>
        </p:spPr>
        <p:txBody>
          <a:bodyPr anchorCtr="0" anchor="t" bIns="45700" lIns="91425" spcFirstLastPara="1" rIns="91425" wrap="square" tIns="45700">
            <a:normAutofit lnSpcReduction="20000"/>
          </a:bodyPr>
          <a:lstStyle/>
          <a:p>
            <a:pPr indent="-228600" lvl="0" marL="228600" rtl="0" algn="just">
              <a:lnSpc>
                <a:spcPct val="115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Frequently, industrial equipments are damaged beyond repair due to over-voltage.</a:t>
            </a:r>
            <a:endParaRPr>
              <a:latin typeface="Times New Roman"/>
              <a:ea typeface="Times New Roman"/>
              <a:cs typeface="Times New Roman"/>
              <a:sym typeface="Times New Roman"/>
            </a:endParaRPr>
          </a:p>
          <a:p>
            <a:pPr indent="-165100" lvl="0" marL="228600" rtl="0" algn="just">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Useful lifespan of the equipments decrease due to constant overvoltage.</a:t>
            </a:r>
            <a:endParaRPr>
              <a:latin typeface="Times New Roman"/>
              <a:ea typeface="Times New Roman"/>
              <a:cs typeface="Times New Roman"/>
              <a:sym typeface="Times New Roman"/>
            </a:endParaRPr>
          </a:p>
          <a:p>
            <a:pPr indent="-165100" lvl="0" marL="228600" rtl="0" algn="just">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Extreme cases may result in fire breakout or other deadly hazards.</a:t>
            </a:r>
            <a:endParaRPr>
              <a:latin typeface="Times New Roman"/>
              <a:ea typeface="Times New Roman"/>
              <a:cs typeface="Times New Roman"/>
              <a:sym typeface="Times New Roman"/>
            </a:endParaRPr>
          </a:p>
        </p:txBody>
      </p:sp>
      <p:sp>
        <p:nvSpPr>
          <p:cNvPr id="131" name="Google Shape;131;p4"/>
          <p:cNvSpPr txBox="1"/>
          <p:nvPr>
            <p:ph idx="10" type="dt"/>
          </p:nvPr>
        </p:nvSpPr>
        <p:spPr>
          <a:xfrm>
            <a:off x="432488" y="6501639"/>
            <a:ext cx="4668100"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32" name="Google Shape;132;p4"/>
          <p:cNvSpPr txBox="1"/>
          <p:nvPr>
            <p:ph idx="11" type="ftr"/>
          </p:nvPr>
        </p:nvSpPr>
        <p:spPr>
          <a:xfrm>
            <a:off x="5100588" y="6482590"/>
            <a:ext cx="6310364" cy="3754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33" name="Google Shape;1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p4"/>
          <p:cNvPicPr preferRelativeResize="0"/>
          <p:nvPr/>
        </p:nvPicPr>
        <p:blipFill>
          <a:blip r:embed="rId3">
            <a:alphaModFix/>
          </a:blip>
          <a:stretch>
            <a:fillRect/>
          </a:stretch>
        </p:blipFill>
        <p:spPr>
          <a:xfrm>
            <a:off x="5961750" y="1366838"/>
            <a:ext cx="5899799" cy="2587600"/>
          </a:xfrm>
          <a:prstGeom prst="rect">
            <a:avLst/>
          </a:prstGeom>
          <a:noFill/>
          <a:ln>
            <a:noFill/>
          </a:ln>
        </p:spPr>
      </p:pic>
      <p:pic>
        <p:nvPicPr>
          <p:cNvPr id="135" name="Google Shape;135;p4"/>
          <p:cNvPicPr preferRelativeResize="0"/>
          <p:nvPr/>
        </p:nvPicPr>
        <p:blipFill>
          <a:blip r:embed="rId4">
            <a:alphaModFix/>
          </a:blip>
          <a:stretch>
            <a:fillRect/>
          </a:stretch>
        </p:blipFill>
        <p:spPr>
          <a:xfrm>
            <a:off x="5961750" y="3997275"/>
            <a:ext cx="2352325" cy="2287700"/>
          </a:xfrm>
          <a:prstGeom prst="rect">
            <a:avLst/>
          </a:prstGeom>
          <a:noFill/>
          <a:ln>
            <a:noFill/>
          </a:ln>
        </p:spPr>
      </p:pic>
      <p:pic>
        <p:nvPicPr>
          <p:cNvPr id="136" name="Google Shape;136;p4"/>
          <p:cNvPicPr preferRelativeResize="0"/>
          <p:nvPr/>
        </p:nvPicPr>
        <p:blipFill>
          <a:blip r:embed="rId5">
            <a:alphaModFix/>
          </a:blip>
          <a:stretch>
            <a:fillRect/>
          </a:stretch>
        </p:blipFill>
        <p:spPr>
          <a:xfrm>
            <a:off x="8492125" y="3995563"/>
            <a:ext cx="3395074" cy="216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0" y="0"/>
            <a:ext cx="12192000" cy="10923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Methods</a:t>
            </a:r>
            <a:endParaRPr b="1">
              <a:latin typeface="Times New Roman"/>
              <a:ea typeface="Times New Roman"/>
              <a:cs typeface="Times New Roman"/>
              <a:sym typeface="Times New Roman"/>
            </a:endParaRPr>
          </a:p>
        </p:txBody>
      </p:sp>
      <p:sp>
        <p:nvSpPr>
          <p:cNvPr id="142" name="Google Shape;142;p5"/>
          <p:cNvSpPr txBox="1"/>
          <p:nvPr>
            <p:ph idx="10" type="dt"/>
          </p:nvPr>
        </p:nvSpPr>
        <p:spPr>
          <a:xfrm>
            <a:off x="245772" y="599122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43" name="Google Shape;14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44" name="Google Shape;1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5" name="Google Shape;145;p5"/>
          <p:cNvPicPr preferRelativeResize="0"/>
          <p:nvPr/>
        </p:nvPicPr>
        <p:blipFill>
          <a:blip r:embed="rId3">
            <a:alphaModFix/>
          </a:blip>
          <a:stretch>
            <a:fillRect/>
          </a:stretch>
        </p:blipFill>
        <p:spPr>
          <a:xfrm>
            <a:off x="187525" y="1092275"/>
            <a:ext cx="11492499" cy="5111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e6557b25a8_0_3"/>
          <p:cNvSpPr txBox="1"/>
          <p:nvPr>
            <p:ph type="title"/>
          </p:nvPr>
        </p:nvSpPr>
        <p:spPr>
          <a:xfrm>
            <a:off x="0" y="-3570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Components</a:t>
            </a:r>
            <a:endParaRPr b="1">
              <a:latin typeface="Times New Roman"/>
              <a:ea typeface="Times New Roman"/>
              <a:cs typeface="Times New Roman"/>
              <a:sym typeface="Times New Roman"/>
            </a:endParaRPr>
          </a:p>
        </p:txBody>
      </p:sp>
      <p:sp>
        <p:nvSpPr>
          <p:cNvPr id="151" name="Google Shape;151;ge6557b25a8_0_3"/>
          <p:cNvSpPr txBox="1"/>
          <p:nvPr>
            <p:ph idx="10" type="dt"/>
          </p:nvPr>
        </p:nvSpPr>
        <p:spPr>
          <a:xfrm>
            <a:off x="245772" y="649290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52" name="Google Shape;152;ge6557b25a8_0_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53" name="Google Shape;153;ge6557b25a8_0_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 name="Google Shape;154;ge6557b25a8_0_3"/>
          <p:cNvPicPr preferRelativeResize="0"/>
          <p:nvPr/>
        </p:nvPicPr>
        <p:blipFill>
          <a:blip r:embed="rId3">
            <a:alphaModFix/>
          </a:blip>
          <a:stretch>
            <a:fillRect/>
          </a:stretch>
        </p:blipFill>
        <p:spPr>
          <a:xfrm>
            <a:off x="375050" y="1081200"/>
            <a:ext cx="4232675" cy="2307625"/>
          </a:xfrm>
          <a:prstGeom prst="rect">
            <a:avLst/>
          </a:prstGeom>
          <a:noFill/>
          <a:ln>
            <a:noFill/>
          </a:ln>
        </p:spPr>
      </p:pic>
      <p:sp>
        <p:nvSpPr>
          <p:cNvPr id="155" name="Google Shape;155;ge6557b25a8_0_3"/>
          <p:cNvSpPr txBox="1"/>
          <p:nvPr/>
        </p:nvSpPr>
        <p:spPr>
          <a:xfrm>
            <a:off x="375038" y="3264400"/>
            <a:ext cx="3495900" cy="392400"/>
          </a:xfrm>
          <a:prstGeom prst="rect">
            <a:avLst/>
          </a:prstGeom>
          <a:noFill/>
          <a:ln>
            <a:noFill/>
          </a:ln>
        </p:spPr>
        <p:txBody>
          <a:bodyPr anchorCtr="0" anchor="t" bIns="91425" lIns="91425" spcFirstLastPara="1" rIns="91425" wrap="square" tIns="91425">
            <a:spAutoFit/>
          </a:bodyPr>
          <a:lstStyle/>
          <a:p>
            <a:pPr indent="0" lvl="0" marL="228600" rtl="0" algn="ctr">
              <a:lnSpc>
                <a:spcPct val="90000"/>
              </a:lnSpc>
              <a:spcBef>
                <a:spcPts val="1000"/>
              </a:spcBef>
              <a:spcAft>
                <a:spcPts val="0"/>
              </a:spcAft>
              <a:buNone/>
            </a:pPr>
            <a:r>
              <a:rPr lang="en-US" sz="1500">
                <a:solidFill>
                  <a:schemeClr val="dk1"/>
                </a:solidFill>
                <a:latin typeface="Times New Roman"/>
                <a:ea typeface="Times New Roman"/>
                <a:cs typeface="Times New Roman"/>
                <a:sym typeface="Times New Roman"/>
              </a:rPr>
              <a:t>STM32f103c6 (ARM Cortex M3)</a:t>
            </a:r>
            <a:endParaRPr sz="1500">
              <a:latin typeface="Times New Roman"/>
              <a:ea typeface="Times New Roman"/>
              <a:cs typeface="Times New Roman"/>
              <a:sym typeface="Times New Roman"/>
            </a:endParaRPr>
          </a:p>
        </p:txBody>
      </p:sp>
      <p:pic>
        <p:nvPicPr>
          <p:cNvPr id="156" name="Google Shape;156;ge6557b25a8_0_3"/>
          <p:cNvPicPr preferRelativeResize="0"/>
          <p:nvPr/>
        </p:nvPicPr>
        <p:blipFill>
          <a:blip r:embed="rId4">
            <a:alphaModFix/>
          </a:blip>
          <a:stretch>
            <a:fillRect/>
          </a:stretch>
        </p:blipFill>
        <p:spPr>
          <a:xfrm>
            <a:off x="375050" y="3796575"/>
            <a:ext cx="4000500" cy="1890275"/>
          </a:xfrm>
          <a:prstGeom prst="rect">
            <a:avLst/>
          </a:prstGeom>
          <a:noFill/>
          <a:ln>
            <a:noFill/>
          </a:ln>
        </p:spPr>
      </p:pic>
      <p:sp>
        <p:nvSpPr>
          <p:cNvPr id="157" name="Google Shape;157;ge6557b25a8_0_3"/>
          <p:cNvSpPr txBox="1"/>
          <p:nvPr/>
        </p:nvSpPr>
        <p:spPr>
          <a:xfrm>
            <a:off x="375050" y="5826625"/>
            <a:ext cx="377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Times New Roman"/>
                <a:ea typeface="Times New Roman"/>
                <a:cs typeface="Times New Roman"/>
                <a:sym typeface="Times New Roman"/>
              </a:rPr>
              <a:t>Capacitors,Resistors,LEDs, Transistors etc.</a:t>
            </a:r>
            <a:endParaRPr>
              <a:latin typeface="Times New Roman"/>
              <a:ea typeface="Times New Roman"/>
              <a:cs typeface="Times New Roman"/>
              <a:sym typeface="Times New Roman"/>
            </a:endParaRPr>
          </a:p>
        </p:txBody>
      </p:sp>
      <p:pic>
        <p:nvPicPr>
          <p:cNvPr id="158" name="Google Shape;158;ge6557b25a8_0_3"/>
          <p:cNvPicPr preferRelativeResize="0"/>
          <p:nvPr/>
        </p:nvPicPr>
        <p:blipFill>
          <a:blip r:embed="rId5">
            <a:alphaModFix/>
          </a:blip>
          <a:stretch>
            <a:fillRect/>
          </a:stretch>
        </p:blipFill>
        <p:spPr>
          <a:xfrm>
            <a:off x="4543475" y="1500275"/>
            <a:ext cx="2743200" cy="4035359"/>
          </a:xfrm>
          <a:prstGeom prst="rect">
            <a:avLst/>
          </a:prstGeom>
          <a:noFill/>
          <a:ln>
            <a:noFill/>
          </a:ln>
        </p:spPr>
      </p:pic>
      <p:sp>
        <p:nvSpPr>
          <p:cNvPr id="159" name="Google Shape;159;ge6557b25a8_0_3"/>
          <p:cNvSpPr txBox="1"/>
          <p:nvPr/>
        </p:nvSpPr>
        <p:spPr>
          <a:xfrm>
            <a:off x="4642488" y="5745888"/>
            <a:ext cx="28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Light Bulb( Industrial Load)</a:t>
            </a:r>
            <a:endParaRPr/>
          </a:p>
        </p:txBody>
      </p:sp>
      <p:pic>
        <p:nvPicPr>
          <p:cNvPr id="160" name="Google Shape;160;ge6557b25a8_0_3"/>
          <p:cNvPicPr preferRelativeResize="0"/>
          <p:nvPr/>
        </p:nvPicPr>
        <p:blipFill>
          <a:blip r:embed="rId6">
            <a:alphaModFix/>
          </a:blip>
          <a:stretch>
            <a:fillRect/>
          </a:stretch>
        </p:blipFill>
        <p:spPr>
          <a:xfrm>
            <a:off x="7657425" y="892674"/>
            <a:ext cx="1924050" cy="2371725"/>
          </a:xfrm>
          <a:prstGeom prst="rect">
            <a:avLst/>
          </a:prstGeom>
          <a:noFill/>
          <a:ln>
            <a:noFill/>
          </a:ln>
        </p:spPr>
      </p:pic>
      <p:sp>
        <p:nvSpPr>
          <p:cNvPr id="161" name="Google Shape;161;ge6557b25a8_0_3"/>
          <p:cNvSpPr txBox="1"/>
          <p:nvPr/>
        </p:nvSpPr>
        <p:spPr>
          <a:xfrm>
            <a:off x="7715250" y="3361488"/>
            <a:ext cx="18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Magnetic Relay</a:t>
            </a:r>
            <a:endParaRPr/>
          </a:p>
        </p:txBody>
      </p:sp>
      <p:pic>
        <p:nvPicPr>
          <p:cNvPr id="162" name="Google Shape;162;ge6557b25a8_0_3"/>
          <p:cNvPicPr preferRelativeResize="0"/>
          <p:nvPr/>
        </p:nvPicPr>
        <p:blipFill>
          <a:blip r:embed="rId7">
            <a:alphaModFix/>
          </a:blip>
          <a:stretch>
            <a:fillRect/>
          </a:stretch>
        </p:blipFill>
        <p:spPr>
          <a:xfrm>
            <a:off x="7094088" y="3870775"/>
            <a:ext cx="3050713" cy="2034825"/>
          </a:xfrm>
          <a:prstGeom prst="rect">
            <a:avLst/>
          </a:prstGeom>
          <a:noFill/>
          <a:ln>
            <a:noFill/>
          </a:ln>
        </p:spPr>
      </p:pic>
      <p:sp>
        <p:nvSpPr>
          <p:cNvPr id="163" name="Google Shape;163;ge6557b25a8_0_3"/>
          <p:cNvSpPr txBox="1"/>
          <p:nvPr/>
        </p:nvSpPr>
        <p:spPr>
          <a:xfrm>
            <a:off x="8009925" y="5960575"/>
            <a:ext cx="19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Transformer</a:t>
            </a:r>
            <a:endParaRPr/>
          </a:p>
        </p:txBody>
      </p:sp>
      <p:pic>
        <p:nvPicPr>
          <p:cNvPr id="164" name="Google Shape;164;ge6557b25a8_0_3"/>
          <p:cNvPicPr preferRelativeResize="0"/>
          <p:nvPr/>
        </p:nvPicPr>
        <p:blipFill>
          <a:blip r:embed="rId8">
            <a:alphaModFix/>
          </a:blip>
          <a:stretch>
            <a:fillRect/>
          </a:stretch>
        </p:blipFill>
        <p:spPr>
          <a:xfrm>
            <a:off x="9733875" y="1335774"/>
            <a:ext cx="2305725" cy="1798465"/>
          </a:xfrm>
          <a:prstGeom prst="rect">
            <a:avLst/>
          </a:prstGeom>
          <a:noFill/>
          <a:ln>
            <a:noFill/>
          </a:ln>
        </p:spPr>
      </p:pic>
      <p:sp>
        <p:nvSpPr>
          <p:cNvPr id="165" name="Google Shape;165;ge6557b25a8_0_3"/>
          <p:cNvSpPr txBox="1"/>
          <p:nvPr/>
        </p:nvSpPr>
        <p:spPr>
          <a:xfrm>
            <a:off x="10099475" y="3415600"/>
            <a:ext cx="19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12V DC Battery</a:t>
            </a:r>
            <a:endParaRPr/>
          </a:p>
        </p:txBody>
      </p:sp>
      <p:pic>
        <p:nvPicPr>
          <p:cNvPr id="166" name="Google Shape;166;ge6557b25a8_0_3"/>
          <p:cNvPicPr preferRelativeResize="0"/>
          <p:nvPr/>
        </p:nvPicPr>
        <p:blipFill>
          <a:blip r:embed="rId9">
            <a:alphaModFix/>
          </a:blip>
          <a:stretch>
            <a:fillRect/>
          </a:stretch>
        </p:blipFill>
        <p:spPr>
          <a:xfrm>
            <a:off x="9993373" y="4166975"/>
            <a:ext cx="2181925" cy="1405150"/>
          </a:xfrm>
          <a:prstGeom prst="rect">
            <a:avLst/>
          </a:prstGeom>
          <a:noFill/>
          <a:ln>
            <a:noFill/>
          </a:ln>
        </p:spPr>
      </p:pic>
      <p:sp>
        <p:nvSpPr>
          <p:cNvPr id="167" name="Google Shape;167;ge6557b25a8_0_3"/>
          <p:cNvSpPr txBox="1"/>
          <p:nvPr/>
        </p:nvSpPr>
        <p:spPr>
          <a:xfrm>
            <a:off x="10019100" y="5907000"/>
            <a:ext cx="20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AC Power Supply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6"/>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Block Diagram</a:t>
            </a:r>
            <a:endParaRPr b="1">
              <a:latin typeface="Times New Roman"/>
              <a:ea typeface="Times New Roman"/>
              <a:cs typeface="Times New Roman"/>
              <a:sym typeface="Times New Roman"/>
            </a:endParaRPr>
          </a:p>
        </p:txBody>
      </p:sp>
      <p:sp>
        <p:nvSpPr>
          <p:cNvPr id="173" name="Google Shape;17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74" name="Google Shape;17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75" name="Google Shape;17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6"/>
          <p:cNvSpPr/>
          <p:nvPr/>
        </p:nvSpPr>
        <p:spPr>
          <a:xfrm>
            <a:off x="5123645" y="2216027"/>
            <a:ext cx="1944710" cy="3384941"/>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STM32 (ARM Cortex)</a:t>
            </a:r>
            <a:endParaRPr/>
          </a:p>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rPr>
              <a:t>Runs a program according to a given algorithm</a:t>
            </a:r>
            <a:endParaRPr sz="1800">
              <a:solidFill>
                <a:schemeClr val="dk1"/>
              </a:solidFill>
              <a:latin typeface="Arial"/>
              <a:ea typeface="Arial"/>
              <a:cs typeface="Arial"/>
              <a:sym typeface="Arial"/>
            </a:endParaRPr>
          </a:p>
        </p:txBody>
      </p:sp>
      <p:sp>
        <p:nvSpPr>
          <p:cNvPr id="177" name="Google Shape;177;p6"/>
          <p:cNvSpPr/>
          <p:nvPr/>
        </p:nvSpPr>
        <p:spPr>
          <a:xfrm>
            <a:off x="793124" y="3412901"/>
            <a:ext cx="1262130" cy="978795"/>
          </a:xfrm>
          <a:prstGeom prst="parallelogram">
            <a:avLst>
              <a:gd fmla="val 25000"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Input AC supply</a:t>
            </a:r>
            <a:endParaRPr sz="1800">
              <a:solidFill>
                <a:schemeClr val="dk1"/>
              </a:solidFill>
              <a:latin typeface="Arial"/>
              <a:ea typeface="Arial"/>
              <a:cs typeface="Arial"/>
              <a:sym typeface="Arial"/>
            </a:endParaRPr>
          </a:p>
        </p:txBody>
      </p:sp>
      <p:sp>
        <p:nvSpPr>
          <p:cNvPr id="178" name="Google Shape;178;p6"/>
          <p:cNvSpPr/>
          <p:nvPr/>
        </p:nvSpPr>
        <p:spPr>
          <a:xfrm>
            <a:off x="2795800" y="3329300"/>
            <a:ext cx="1365300" cy="1062300"/>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Step down, rectified dc voltage</a:t>
            </a:r>
            <a:endParaRPr sz="1800">
              <a:solidFill>
                <a:schemeClr val="dk1"/>
              </a:solidFill>
              <a:latin typeface="Arial"/>
              <a:ea typeface="Arial"/>
              <a:cs typeface="Arial"/>
              <a:sym typeface="Arial"/>
            </a:endParaRPr>
          </a:p>
        </p:txBody>
      </p:sp>
      <p:sp>
        <p:nvSpPr>
          <p:cNvPr id="179" name="Google Shape;179;p6"/>
          <p:cNvSpPr/>
          <p:nvPr/>
        </p:nvSpPr>
        <p:spPr>
          <a:xfrm>
            <a:off x="7765961" y="2534879"/>
            <a:ext cx="1171977" cy="785612"/>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Relay1</a:t>
            </a:r>
            <a:endParaRPr sz="1800">
              <a:solidFill>
                <a:schemeClr val="dk1"/>
              </a:solidFill>
              <a:latin typeface="Arial"/>
              <a:ea typeface="Arial"/>
              <a:cs typeface="Arial"/>
              <a:sym typeface="Arial"/>
            </a:endParaRPr>
          </a:p>
        </p:txBody>
      </p:sp>
      <p:sp>
        <p:nvSpPr>
          <p:cNvPr id="180" name="Google Shape;180;p6"/>
          <p:cNvSpPr/>
          <p:nvPr/>
        </p:nvSpPr>
        <p:spPr>
          <a:xfrm>
            <a:off x="7068355" y="2696755"/>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6"/>
          <p:cNvSpPr/>
          <p:nvPr/>
        </p:nvSpPr>
        <p:spPr>
          <a:xfrm>
            <a:off x="4196634" y="3676918"/>
            <a:ext cx="89132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6"/>
          <p:cNvSpPr/>
          <p:nvPr/>
        </p:nvSpPr>
        <p:spPr>
          <a:xfrm>
            <a:off x="1999177" y="3676918"/>
            <a:ext cx="796612"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6"/>
          <p:cNvSpPr/>
          <p:nvPr/>
        </p:nvSpPr>
        <p:spPr>
          <a:xfrm>
            <a:off x="9635544" y="2534879"/>
            <a:ext cx="1210614" cy="785612"/>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Bulb1</a:t>
            </a:r>
            <a:endParaRPr sz="1800">
              <a:solidFill>
                <a:schemeClr val="dk1"/>
              </a:solidFill>
              <a:latin typeface="Arial"/>
              <a:ea typeface="Arial"/>
              <a:cs typeface="Arial"/>
              <a:sym typeface="Arial"/>
            </a:endParaRPr>
          </a:p>
        </p:txBody>
      </p:sp>
      <p:sp>
        <p:nvSpPr>
          <p:cNvPr id="184" name="Google Shape;184;p6"/>
          <p:cNvSpPr/>
          <p:nvPr/>
        </p:nvSpPr>
        <p:spPr>
          <a:xfrm>
            <a:off x="8937938" y="2696755"/>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6"/>
          <p:cNvSpPr/>
          <p:nvPr/>
        </p:nvSpPr>
        <p:spPr>
          <a:xfrm>
            <a:off x="7765961" y="4141532"/>
            <a:ext cx="1171977" cy="785612"/>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Relay2</a:t>
            </a:r>
            <a:endParaRPr sz="1800">
              <a:solidFill>
                <a:schemeClr val="dk1"/>
              </a:solidFill>
              <a:latin typeface="Arial"/>
              <a:ea typeface="Arial"/>
              <a:cs typeface="Arial"/>
              <a:sym typeface="Arial"/>
            </a:endParaRPr>
          </a:p>
        </p:txBody>
      </p:sp>
      <p:sp>
        <p:nvSpPr>
          <p:cNvPr id="186" name="Google Shape;186;p6"/>
          <p:cNvSpPr/>
          <p:nvPr/>
        </p:nvSpPr>
        <p:spPr>
          <a:xfrm>
            <a:off x="9635544" y="4141532"/>
            <a:ext cx="1210614" cy="785612"/>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Bulb2</a:t>
            </a:r>
            <a:endParaRPr sz="1800">
              <a:solidFill>
                <a:schemeClr val="dk1"/>
              </a:solidFill>
              <a:latin typeface="Arial"/>
              <a:ea typeface="Arial"/>
              <a:cs typeface="Arial"/>
              <a:sym typeface="Arial"/>
            </a:endParaRPr>
          </a:p>
        </p:txBody>
      </p:sp>
      <p:sp>
        <p:nvSpPr>
          <p:cNvPr id="187" name="Google Shape;187;p6"/>
          <p:cNvSpPr/>
          <p:nvPr/>
        </p:nvSpPr>
        <p:spPr>
          <a:xfrm>
            <a:off x="8937938" y="4303408"/>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6"/>
          <p:cNvSpPr/>
          <p:nvPr/>
        </p:nvSpPr>
        <p:spPr>
          <a:xfrm>
            <a:off x="7068355" y="4304007"/>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e6557b25a8_0_27"/>
          <p:cNvSpPr txBox="1"/>
          <p:nvPr>
            <p:ph type="title"/>
          </p:nvPr>
        </p:nvSpPr>
        <p:spPr>
          <a:xfrm>
            <a:off x="0" y="0"/>
            <a:ext cx="12192000" cy="1001100"/>
          </a:xfrm>
          <a:prstGeom prst="rect">
            <a:avLst/>
          </a:prstGeom>
          <a:solidFill>
            <a:srgbClr val="E69138"/>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Algorithm (Flowchart)</a:t>
            </a:r>
            <a:endParaRPr b="1">
              <a:latin typeface="Times New Roman"/>
              <a:ea typeface="Times New Roman"/>
              <a:cs typeface="Times New Roman"/>
              <a:sym typeface="Times New Roman"/>
            </a:endParaRPr>
          </a:p>
        </p:txBody>
      </p:sp>
      <p:sp>
        <p:nvSpPr>
          <p:cNvPr id="195" name="Google Shape;195;ge6557b25a8_0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6" name="Google Shape;196;ge6557b25a8_0_27"/>
          <p:cNvPicPr preferRelativeResize="0"/>
          <p:nvPr/>
        </p:nvPicPr>
        <p:blipFill>
          <a:blip r:embed="rId3">
            <a:alphaModFix/>
          </a:blip>
          <a:stretch>
            <a:fillRect/>
          </a:stretch>
        </p:blipFill>
        <p:spPr>
          <a:xfrm>
            <a:off x="838200" y="1192125"/>
            <a:ext cx="9923773" cy="500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e6557b25a8_0_44"/>
          <p:cNvSpPr txBox="1"/>
          <p:nvPr>
            <p:ph type="title"/>
          </p:nvPr>
        </p:nvSpPr>
        <p:spPr>
          <a:xfrm>
            <a:off x="0" y="0"/>
            <a:ext cx="12192000" cy="1325700"/>
          </a:xfrm>
          <a:prstGeom prst="rect">
            <a:avLst/>
          </a:prstGeom>
          <a:solidFill>
            <a:srgbClr val="E69138"/>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Voltage Reading</a:t>
            </a:r>
            <a:endParaRPr b="1"/>
          </a:p>
        </p:txBody>
      </p:sp>
      <p:sp>
        <p:nvSpPr>
          <p:cNvPr id="203" name="Google Shape;203;ge6557b25a8_0_44"/>
          <p:cNvSpPr txBox="1"/>
          <p:nvPr>
            <p:ph idx="1" type="body"/>
          </p:nvPr>
        </p:nvSpPr>
        <p:spPr>
          <a:xfrm>
            <a:off x="838200" y="1848000"/>
            <a:ext cx="52698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We use a 12 bit ADC</a:t>
            </a:r>
            <a:endParaRPr/>
          </a:p>
          <a:p>
            <a:pPr indent="-342900" lvl="0" marL="457200" rtl="0" algn="l">
              <a:spcBef>
                <a:spcPts val="0"/>
              </a:spcBef>
              <a:spcAft>
                <a:spcPts val="0"/>
              </a:spcAft>
              <a:buSzPts val="1800"/>
              <a:buChar char="•"/>
            </a:pPr>
            <a:r>
              <a:rPr lang="en-US"/>
              <a:t>Hence, Resolution is 4095/volt</a:t>
            </a:r>
            <a:endParaRPr/>
          </a:p>
          <a:p>
            <a:pPr indent="-342900" lvl="0" marL="457200" rtl="0" algn="l">
              <a:spcBef>
                <a:spcPts val="0"/>
              </a:spcBef>
              <a:spcAft>
                <a:spcPts val="0"/>
              </a:spcAft>
              <a:buSzPts val="1800"/>
              <a:buChar char="•"/>
            </a:pPr>
            <a:r>
              <a:rPr lang="en-US"/>
              <a:t>ARM maps 0 to 5V to 0 to 3V</a:t>
            </a:r>
            <a:endParaRPr/>
          </a:p>
          <a:p>
            <a:pPr indent="-342900" lvl="0" marL="457200" rtl="0" algn="l">
              <a:spcBef>
                <a:spcPts val="0"/>
              </a:spcBef>
              <a:spcAft>
                <a:spcPts val="0"/>
              </a:spcAft>
              <a:buSzPts val="1800"/>
              <a:buChar char="•"/>
            </a:pPr>
            <a:r>
              <a:rPr lang="en-US"/>
              <a:t>Hence, 3V reads as 3x4095</a:t>
            </a:r>
            <a:endParaRPr/>
          </a:p>
          <a:p>
            <a:pPr indent="-342900" lvl="0" marL="457200" rtl="0" algn="l">
              <a:spcBef>
                <a:spcPts val="0"/>
              </a:spcBef>
              <a:spcAft>
                <a:spcPts val="0"/>
              </a:spcAft>
              <a:buSzPts val="1800"/>
              <a:buChar char="•"/>
            </a:pPr>
            <a:r>
              <a:rPr lang="en-US"/>
              <a:t>The DC voltage at analog pin  = analog value x 3/(5x4095)</a:t>
            </a:r>
            <a:endParaRPr/>
          </a:p>
          <a:p>
            <a:pPr indent="-342900" lvl="0" marL="457200" rtl="0" algn="l">
              <a:spcBef>
                <a:spcPts val="0"/>
              </a:spcBef>
              <a:spcAft>
                <a:spcPts val="0"/>
              </a:spcAft>
              <a:buSzPts val="1800"/>
              <a:buChar char="•"/>
            </a:pPr>
            <a:r>
              <a:rPr lang="en-US"/>
              <a:t>The graph shows how the ac input is transformed to a DC input at the analog pin of ARM.</a:t>
            </a:r>
            <a:endParaRPr/>
          </a:p>
        </p:txBody>
      </p:sp>
      <p:sp>
        <p:nvSpPr>
          <p:cNvPr id="204" name="Google Shape;204;ge6557b25a8_0_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5" name="Google Shape;205;ge6557b25a8_0_44"/>
          <p:cNvPicPr preferRelativeResize="0"/>
          <p:nvPr/>
        </p:nvPicPr>
        <p:blipFill>
          <a:blip r:embed="rId3">
            <a:alphaModFix/>
          </a:blip>
          <a:stretch>
            <a:fillRect/>
          </a:stretch>
        </p:blipFill>
        <p:spPr>
          <a:xfrm>
            <a:off x="6260400" y="1843225"/>
            <a:ext cx="5779200" cy="43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2021-07-11T09:27:00Z</dcterms:created>
  <dc:creator>Dr. Sajid Muhaimin Choudhury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0x01010069903984D5CB6347B7C4CD946C471998</vt:lpwstr>
  </property>
  <property fmtid="{D5CDD505-2E9C-101B-9397-08002B2CF9AE}" pid="3" name="Order">
    <vt:r8>4500.0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